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9" r:id="rId2"/>
    <p:sldId id="260" r:id="rId3"/>
    <p:sldId id="261" r:id="rId4"/>
    <p:sldId id="266" r:id="rId5"/>
    <p:sldId id="270" r:id="rId6"/>
    <p:sldId id="267" r:id="rId7"/>
    <p:sldId id="263" r:id="rId8"/>
    <p:sldId id="271" r:id="rId9"/>
    <p:sldId id="269" r:id="rId10"/>
    <p:sldId id="281" r:id="rId11"/>
    <p:sldId id="294" r:id="rId12"/>
    <p:sldId id="264" r:id="rId13"/>
    <p:sldId id="272" r:id="rId14"/>
    <p:sldId id="280"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等线" panose="02010600030101010101" pitchFamily="2" charset="-122"/>
      <p:regular r:id="rId21"/>
      <p:bold r:id="rId22"/>
    </p:embeddedFont>
    <p:embeddedFont>
      <p:font typeface="黑体" panose="02010609060101010101" pitchFamily="49" charset="-122"/>
      <p:regular r:id="rId23"/>
    </p:embeddedFont>
    <p:embeddedFont>
      <p:font typeface="微软雅黑" panose="020B0503020204020204" pitchFamily="34" charset="-122"/>
      <p:regular r:id="rId24"/>
      <p:bold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C683A"/>
    <a:srgbClr val="706659"/>
    <a:srgbClr val="DDD9C3"/>
    <a:srgbClr val="376092"/>
    <a:srgbClr val="46BADD"/>
    <a:srgbClr val="A8BCBC"/>
    <a:srgbClr val="C43C28"/>
    <a:srgbClr val="8D66A9"/>
    <a:srgbClr val="F89466"/>
    <a:srgbClr val="EE9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545" y="84"/>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9E52C-8A7D-49A1-B839-BAC3D0C07ED2}" type="datetimeFigureOut">
              <a:rPr lang="zh-CN" altLang="en-US" smtClean="0"/>
              <a:t>2020/7/2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BB2AB-5B0E-429A-A295-9CF32E073C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7" name="文本框 6"/>
          <p:cNvSpPr txBox="1"/>
          <p:nvPr userDrawn="1"/>
        </p:nvSpPr>
        <p:spPr>
          <a:xfrm>
            <a:off x="4374271" y="2971800"/>
            <a:ext cx="3556000" cy="229870"/>
          </a:xfrm>
          <a:prstGeom prst="rect">
            <a:avLst/>
          </a:prstGeom>
          <a:noFill/>
        </p:spPr>
        <p:txBody>
          <a:bodyPr wrap="square" rtlCol="0">
            <a:spAutoFit/>
          </a:bodyPr>
          <a:lstStyle/>
          <a:p>
            <a:r>
              <a:rPr lang="zh-CN" altLang="en-US" sz="300" dirty="0">
                <a:solidFill>
                  <a:srgbClr val="333333"/>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rgbClr val="333333"/>
                </a:solidFill>
                <a:latin typeface="微软雅黑" panose="020B0503020204020204" pitchFamily="34" charset="-122"/>
                <a:ea typeface="微软雅黑" panose="020B0503020204020204" pitchFamily="34" charset="-122"/>
                <a:sym typeface="+mn-ea"/>
              </a:rPr>
              <a:t>PPT</a:t>
            </a:r>
            <a:r>
              <a:rPr lang="zh-CN" altLang="en-US" sz="300" dirty="0">
                <a:solidFill>
                  <a:srgbClr val="333333"/>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rgbClr val="333333"/>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684" y="-285750"/>
            <a:ext cx="9155555" cy="5155555"/>
          </a:xfrm>
          <a:prstGeom prst="rect">
            <a:avLst/>
          </a:prstGeom>
        </p:spPr>
      </p:pic>
      <p:sp>
        <p:nvSpPr>
          <p:cNvPr id="5" name="文本框 4"/>
          <p:cNvSpPr txBox="1"/>
          <p:nvPr/>
        </p:nvSpPr>
        <p:spPr>
          <a:xfrm>
            <a:off x="3574254" y="4408140"/>
            <a:ext cx="5586414" cy="923330"/>
          </a:xfrm>
          <a:prstGeom prst="rect">
            <a:avLst/>
          </a:prstGeom>
          <a:noFill/>
        </p:spPr>
        <p:txBody>
          <a:bodyPr wrap="square" rtlCol="0">
            <a:spAutoFit/>
          </a:bodyPr>
          <a:lstStyle/>
          <a:p>
            <a:r>
              <a:rPr lang="zh-CN" altLang="en-US" sz="5400" b="1" dirty="0">
                <a:solidFill>
                  <a:schemeClr val="bg1"/>
                </a:solidFill>
                <a:latin typeface="黑体" panose="02010609060101010101" pitchFamily="49" charset="-122"/>
                <a:ea typeface="黑体" panose="02010609060101010101" pitchFamily="49" charset="-122"/>
              </a:rPr>
              <a:t>浅析编程</a:t>
            </a:r>
            <a:r>
              <a:rPr lang="en-US" altLang="zh-CN" sz="5400" b="1" dirty="0">
                <a:solidFill>
                  <a:schemeClr val="bg1"/>
                </a:solidFill>
                <a:latin typeface="黑体" panose="02010609060101010101" pitchFamily="49" charset="-122"/>
                <a:ea typeface="黑体" panose="02010609060101010101" pitchFamily="49" charset="-122"/>
              </a:rPr>
              <a:t>cp</a:t>
            </a:r>
            <a:r>
              <a:rPr lang="zh-CN" altLang="en-US" sz="5400" b="1" dirty="0">
                <a:solidFill>
                  <a:schemeClr val="bg1"/>
                </a:solidFill>
                <a:latin typeface="黑体" panose="02010609060101010101" pitchFamily="49" charset="-122"/>
                <a:ea typeface="黑体" panose="02010609060101010101" pitchFamily="49" charset="-122"/>
              </a:rPr>
              <a:t>组配</a:t>
            </a:r>
          </a:p>
        </p:txBody>
      </p:sp>
      <p:cxnSp>
        <p:nvCxnSpPr>
          <p:cNvPr id="7" name="直接连接符 6"/>
          <p:cNvCxnSpPr/>
          <p:nvPr/>
        </p:nvCxnSpPr>
        <p:spPr>
          <a:xfrm>
            <a:off x="8986838" y="4881859"/>
            <a:ext cx="157162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89684" y="4915493"/>
            <a:ext cx="157162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1789685" y="5886944"/>
            <a:ext cx="3470472" cy="5065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89684" y="5971173"/>
            <a:ext cx="3470473" cy="379737"/>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小组成员：王博 邱安琪 魏凯旋</a:t>
            </a:r>
          </a:p>
        </p:txBody>
      </p:sp>
      <p:sp>
        <p:nvSpPr>
          <p:cNvPr id="11" name="矩形: 圆角 10"/>
          <p:cNvSpPr/>
          <p:nvPr/>
        </p:nvSpPr>
        <p:spPr>
          <a:xfrm>
            <a:off x="8549115" y="5907751"/>
            <a:ext cx="2114549" cy="4857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697338" y="5976376"/>
            <a:ext cx="224790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时间：</a:t>
            </a:r>
            <a:r>
              <a:rPr lang="en-US" altLang="zh-CN" b="1" dirty="0">
                <a:latin typeface="微软雅黑" panose="020B0503020204020204" pitchFamily="34" charset="-122"/>
                <a:ea typeface="微软雅黑" panose="020B0503020204020204" pitchFamily="34" charset="-122"/>
              </a:rPr>
              <a:t>2020/5</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sp>
        <p:nvSpPr>
          <p:cNvPr id="5" name="文本框 4"/>
          <p:cNvSpPr txBox="1"/>
          <p:nvPr/>
        </p:nvSpPr>
        <p:spPr>
          <a:xfrm>
            <a:off x="1400175" y="288460"/>
            <a:ext cx="3142958"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核心原理运作模式</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80" y="1108930"/>
            <a:ext cx="12192000" cy="4307734"/>
          </a:xfrm>
          <a:prstGeom prst="rect">
            <a:avLst/>
          </a:prstGeom>
        </p:spPr>
      </p:pic>
      <p:pic>
        <p:nvPicPr>
          <p:cNvPr id="6" name="图片 5">
            <a:extLst>
              <a:ext uri="{FF2B5EF4-FFF2-40B4-BE49-F238E27FC236}">
                <a16:creationId xmlns:a16="http://schemas.microsoft.com/office/drawing/2014/main" id="{E7198ED6-F8E7-46CE-98EC-F42238DA53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275" y="811680"/>
            <a:ext cx="12192000" cy="4307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534740" y="1289996"/>
            <a:ext cx="2800350" cy="1800493"/>
          </a:xfrm>
          <a:prstGeom prst="roundRect">
            <a:avLst/>
          </a:prstGeom>
          <a:solidFill>
            <a:srgbClr val="706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496" y="1718110"/>
            <a:ext cx="3472621" cy="3472621"/>
          </a:xfrm>
          <a:prstGeom prst="rect">
            <a:avLst/>
          </a:prstGeom>
        </p:spPr>
      </p:pic>
      <p:sp>
        <p:nvSpPr>
          <p:cNvPr id="10" name="矩形 9"/>
          <p:cNvSpPr/>
          <p:nvPr/>
        </p:nvSpPr>
        <p:spPr>
          <a:xfrm>
            <a:off x="731044" y="1337254"/>
            <a:ext cx="2633664" cy="1337945"/>
          </a:xfrm>
          <a:prstGeom prst="rect">
            <a:avLst/>
          </a:prstGeom>
        </p:spPr>
        <p:txBody>
          <a:bodyPr wrap="square">
            <a:spAutoFit/>
          </a:bodyPr>
          <a:lstStyle/>
          <a:p>
            <a:pPr algn="ctr">
              <a:lnSpc>
                <a:spcPct val="150000"/>
              </a:lnSpc>
              <a:defRPr/>
            </a:pPr>
            <a:r>
              <a:rPr lang="zh-CN" b="1" dirty="0">
                <a:solidFill>
                  <a:schemeClr val="bg1"/>
                </a:solidFill>
                <a:latin typeface="微软雅黑" panose="020B0503020204020204" pitchFamily="34" charset="-122"/>
                <a:ea typeface="微软雅黑" panose="020B0503020204020204" pitchFamily="34" charset="-122"/>
                <a:cs typeface="+mn-ea"/>
                <a:sym typeface="+mn-lt"/>
              </a:rPr>
              <a:t>互补型匹配（双人）</a:t>
            </a:r>
            <a:endParaRPr lang="zh-CN" sz="2000" b="1"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defRPr/>
            </a:pPr>
            <a:r>
              <a:rPr lang="zh-CN" dirty="0">
                <a:solidFill>
                  <a:schemeClr val="bg1"/>
                </a:solidFill>
                <a:latin typeface="微软雅黑" panose="020B0503020204020204" pitchFamily="34" charset="-122"/>
                <a:ea typeface="微软雅黑" panose="020B0503020204020204" pitchFamily="34" charset="-122"/>
                <a:cs typeface="+mn-ea"/>
                <a:sym typeface="+mn-lt"/>
              </a:rPr>
              <a:t>即两人编程水平总体相差不大，可以取长补短</a:t>
            </a:r>
          </a:p>
        </p:txBody>
      </p:sp>
      <p:cxnSp>
        <p:nvCxnSpPr>
          <p:cNvPr id="13" name="连接符: 肘形 12"/>
          <p:cNvCxnSpPr/>
          <p:nvPr/>
        </p:nvCxnSpPr>
        <p:spPr>
          <a:xfrm>
            <a:off x="3364708" y="1557338"/>
            <a:ext cx="778667" cy="557212"/>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cxnSp>
        <p:nvCxnSpPr>
          <p:cNvPr id="14" name="连接符: 肘形 13"/>
          <p:cNvCxnSpPr/>
          <p:nvPr/>
        </p:nvCxnSpPr>
        <p:spPr>
          <a:xfrm flipV="1">
            <a:off x="7440216" y="1557338"/>
            <a:ext cx="817959" cy="401555"/>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sp>
        <p:nvSpPr>
          <p:cNvPr id="16" name="矩形: 圆角 15"/>
          <p:cNvSpPr/>
          <p:nvPr/>
        </p:nvSpPr>
        <p:spPr>
          <a:xfrm>
            <a:off x="8258175" y="1337253"/>
            <a:ext cx="2800350" cy="1800493"/>
          </a:xfrm>
          <a:prstGeom prst="roundRect">
            <a:avLst/>
          </a:prstGeom>
          <a:solidFill>
            <a:srgbClr val="EE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395243" y="1337254"/>
            <a:ext cx="2633664" cy="1753235"/>
          </a:xfrm>
          <a:prstGeom prst="rect">
            <a:avLst/>
          </a:prstGeom>
        </p:spPr>
        <p:txBody>
          <a:bodyPr wrap="square">
            <a:spAutoFit/>
          </a:bodyPr>
          <a:lstStyle/>
          <a:p>
            <a:pPr algn="ctr">
              <a:lnSpc>
                <a:spcPct val="150000"/>
              </a:lnSpc>
              <a:defRPr/>
            </a:pPr>
            <a:r>
              <a:rPr lang="zh-CN" b="1" dirty="0">
                <a:solidFill>
                  <a:schemeClr val="bg1"/>
                </a:solidFill>
                <a:latin typeface="微软雅黑" panose="020B0503020204020204" pitchFamily="34" charset="-122"/>
                <a:ea typeface="微软雅黑" panose="020B0503020204020204" pitchFamily="34" charset="-122"/>
                <a:cs typeface="+mn-ea"/>
                <a:sym typeface="+mn-lt"/>
              </a:rPr>
              <a:t>主程序员型匹配（多人）</a:t>
            </a:r>
          </a:p>
          <a:p>
            <a:pPr algn="ctr">
              <a:lnSpc>
                <a:spcPct val="150000"/>
              </a:lnSpc>
              <a:defRPr/>
            </a:pPr>
            <a:r>
              <a:rPr lang="zh-CN" dirty="0">
                <a:solidFill>
                  <a:schemeClr val="bg1"/>
                </a:solidFill>
                <a:latin typeface="微软雅黑" panose="020B0503020204020204" pitchFamily="34" charset="-122"/>
                <a:ea typeface="微软雅黑" panose="020B0503020204020204" pitchFamily="34" charset="-122"/>
                <a:cs typeface="+mn-ea"/>
                <a:sym typeface="+mn-lt"/>
              </a:rPr>
              <a:t>即组成的团队中一个人的编程能力很强，可以主导整个团队</a:t>
            </a:r>
          </a:p>
        </p:txBody>
      </p:sp>
      <p:cxnSp>
        <p:nvCxnSpPr>
          <p:cNvPr id="18" name="连接符: 肘形 17"/>
          <p:cNvCxnSpPr/>
          <p:nvPr/>
        </p:nvCxnSpPr>
        <p:spPr>
          <a:xfrm flipV="1">
            <a:off x="3505796" y="4638675"/>
            <a:ext cx="760808" cy="552450"/>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731044" y="4291086"/>
            <a:ext cx="2800350" cy="1800493"/>
          </a:xfrm>
          <a:prstGeom prst="roundRect">
            <a:avLst/>
          </a:prstGeom>
          <a:solidFill>
            <a:srgbClr val="9C68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6670" y="4290878"/>
            <a:ext cx="2633664" cy="1337945"/>
          </a:xfrm>
          <a:prstGeom prst="rect">
            <a:avLst/>
          </a:prstGeom>
        </p:spPr>
        <p:txBody>
          <a:bodyPr wrap="square">
            <a:spAutoFit/>
          </a:bodyPr>
          <a:lstStyle/>
          <a:p>
            <a:pPr algn="ctr">
              <a:lnSpc>
                <a:spcPct val="150000"/>
              </a:lnSpc>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以强带弱性匹配（双人）</a:t>
            </a:r>
          </a:p>
          <a:p>
            <a:pPr algn="ctr">
              <a:lnSpc>
                <a:spcPct val="150000"/>
              </a:lnSpc>
              <a:defRPr/>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即两人中一方编程水平较强，可以带动另一方</a:t>
            </a:r>
          </a:p>
        </p:txBody>
      </p:sp>
      <p:cxnSp>
        <p:nvCxnSpPr>
          <p:cNvPr id="22" name="连接符: 肘形 21"/>
          <p:cNvCxnSpPr/>
          <p:nvPr/>
        </p:nvCxnSpPr>
        <p:spPr>
          <a:xfrm>
            <a:off x="7467748" y="4719500"/>
            <a:ext cx="689078" cy="471623"/>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sp>
        <p:nvSpPr>
          <p:cNvPr id="24" name="矩形: 圆角 23"/>
          <p:cNvSpPr/>
          <p:nvPr/>
        </p:nvSpPr>
        <p:spPr>
          <a:xfrm>
            <a:off x="8229192" y="4200282"/>
            <a:ext cx="2800350" cy="1800493"/>
          </a:xfrm>
          <a:prstGeom prst="roundRect">
            <a:avLst/>
          </a:prstGeom>
          <a:solidFill>
            <a:srgbClr val="C43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00175" y="288460"/>
            <a:ext cx="3192145" cy="52197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组配方式</a:t>
            </a:r>
          </a:p>
        </p:txBody>
      </p:sp>
      <p:sp>
        <p:nvSpPr>
          <p:cNvPr id="2" name="矩形 1"/>
          <p:cNvSpPr/>
          <p:nvPr/>
        </p:nvSpPr>
        <p:spPr>
          <a:xfrm>
            <a:off x="8365625" y="4199648"/>
            <a:ext cx="2633664" cy="1753235"/>
          </a:xfrm>
          <a:prstGeom prst="rect">
            <a:avLst/>
          </a:prstGeom>
        </p:spPr>
        <p:txBody>
          <a:bodyPr wrap="square">
            <a:spAutoFit/>
          </a:bodyPr>
          <a:lstStyle/>
          <a:p>
            <a:pPr algn="ctr">
              <a:lnSpc>
                <a:spcPct val="150000"/>
              </a:lnSpc>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民主互补型匹配（多人）</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即组成的团队成员实力相当，可以优势互补，合作学习</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78" y="1443037"/>
            <a:ext cx="3723732" cy="3214688"/>
          </a:xfrm>
          <a:prstGeom prst="rect">
            <a:avLst/>
          </a:prstGeom>
        </p:spPr>
      </p:pic>
      <p:sp>
        <p:nvSpPr>
          <p:cNvPr id="7" name="矩形 6"/>
          <p:cNvSpPr/>
          <p:nvPr/>
        </p:nvSpPr>
        <p:spPr>
          <a:xfrm>
            <a:off x="6155919" y="2335907"/>
            <a:ext cx="3347720" cy="1938020"/>
          </a:xfrm>
          <a:prstGeom prst="rect">
            <a:avLst/>
          </a:prstGeom>
        </p:spPr>
        <p:txBody>
          <a:bodyPr wrap="none">
            <a:spAutoFit/>
          </a:bodyPr>
          <a:lstStyle/>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PART THREE</a:t>
            </a:r>
          </a:p>
          <a:p>
            <a:pPr algn="ctr">
              <a:lnSpc>
                <a:spcPct val="150000"/>
              </a:lnSpc>
            </a:pPr>
            <a:r>
              <a:rPr lang="zh-CN" sz="4000" b="1" dirty="0">
                <a:solidFill>
                  <a:schemeClr val="bg1"/>
                </a:solidFill>
                <a:latin typeface="微软雅黑" panose="020B0503020204020204" pitchFamily="34" charset="-122"/>
                <a:ea typeface="微软雅黑" panose="020B0503020204020204" pitchFamily="34" charset="-122"/>
              </a:rPr>
              <a:t>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sp>
        <p:nvSpPr>
          <p:cNvPr id="5" name="文本框 4"/>
          <p:cNvSpPr txBox="1"/>
          <p:nvPr/>
        </p:nvSpPr>
        <p:spPr>
          <a:xfrm>
            <a:off x="1400175" y="288459"/>
            <a:ext cx="2486025" cy="52197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应用场景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0490" y="1547178"/>
            <a:ext cx="4633913" cy="4633913"/>
          </a:xfrm>
          <a:prstGeom prst="rect">
            <a:avLst/>
          </a:prstGeom>
        </p:spPr>
      </p:pic>
      <p:sp>
        <p:nvSpPr>
          <p:cNvPr id="7" name="Freeform 182"/>
          <p:cNvSpPr>
            <a:spLocks noChangeArrowheads="1"/>
          </p:cNvSpPr>
          <p:nvPr/>
        </p:nvSpPr>
        <p:spPr bwMode="auto">
          <a:xfrm>
            <a:off x="858947" y="2197004"/>
            <a:ext cx="308081" cy="308081"/>
          </a:xfrm>
          <a:custGeom>
            <a:avLst/>
            <a:gdLst>
              <a:gd name="T0" fmla="*/ 603 w 634"/>
              <a:gd name="T1" fmla="*/ 14 h 633"/>
              <a:gd name="T2" fmla="*/ 603 w 634"/>
              <a:gd name="T3" fmla="*/ 14 h 633"/>
              <a:gd name="T4" fmla="*/ 0 w 634"/>
              <a:gd name="T5" fmla="*/ 309 h 633"/>
              <a:gd name="T6" fmla="*/ 191 w 634"/>
              <a:gd name="T7" fmla="*/ 427 h 633"/>
              <a:gd name="T8" fmla="*/ 309 w 634"/>
              <a:gd name="T9" fmla="*/ 632 h 633"/>
              <a:gd name="T10" fmla="*/ 618 w 634"/>
              <a:gd name="T11" fmla="*/ 29 h 633"/>
              <a:gd name="T12" fmla="*/ 603 w 634"/>
              <a:gd name="T13" fmla="*/ 14 h 633"/>
              <a:gd name="T14" fmla="*/ 74 w 634"/>
              <a:gd name="T15" fmla="*/ 309 h 633"/>
              <a:gd name="T16" fmla="*/ 74 w 634"/>
              <a:gd name="T17" fmla="*/ 309 h 633"/>
              <a:gd name="T18" fmla="*/ 530 w 634"/>
              <a:gd name="T19" fmla="*/ 88 h 633"/>
              <a:gd name="T20" fmla="*/ 206 w 634"/>
              <a:gd name="T21" fmla="*/ 382 h 633"/>
              <a:gd name="T22" fmla="*/ 74 w 634"/>
              <a:gd name="T23" fmla="*/ 309 h 633"/>
              <a:gd name="T24" fmla="*/ 309 w 634"/>
              <a:gd name="T25" fmla="*/ 559 h 633"/>
              <a:gd name="T26" fmla="*/ 309 w 634"/>
              <a:gd name="T27" fmla="*/ 559 h 633"/>
              <a:gd name="T28" fmla="*/ 236 w 634"/>
              <a:gd name="T29" fmla="*/ 397 h 633"/>
              <a:gd name="T30" fmla="*/ 545 w 634"/>
              <a:gd name="T31" fmla="*/ 102 h 633"/>
              <a:gd name="T32" fmla="*/ 309 w 634"/>
              <a:gd name="T33" fmla="*/ 559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633">
                <a:moveTo>
                  <a:pt x="603" y="14"/>
                </a:moveTo>
                <a:lnTo>
                  <a:pt x="603" y="14"/>
                </a:lnTo>
                <a:cubicBezTo>
                  <a:pt x="574" y="14"/>
                  <a:pt x="0" y="309"/>
                  <a:pt x="0" y="309"/>
                </a:cubicBezTo>
                <a:lnTo>
                  <a:pt x="191" y="427"/>
                </a:lnTo>
                <a:lnTo>
                  <a:pt x="309" y="632"/>
                </a:lnTo>
                <a:cubicBezTo>
                  <a:pt x="309" y="632"/>
                  <a:pt x="618" y="44"/>
                  <a:pt x="618" y="29"/>
                </a:cubicBezTo>
                <a:cubicBezTo>
                  <a:pt x="633" y="14"/>
                  <a:pt x="618" y="0"/>
                  <a:pt x="603" y="14"/>
                </a:cubicBezTo>
                <a:close/>
                <a:moveTo>
                  <a:pt x="74" y="309"/>
                </a:moveTo>
                <a:lnTo>
                  <a:pt x="74" y="309"/>
                </a:lnTo>
                <a:cubicBezTo>
                  <a:pt x="530" y="88"/>
                  <a:pt x="530" y="88"/>
                  <a:pt x="530" y="88"/>
                </a:cubicBezTo>
                <a:cubicBezTo>
                  <a:pt x="206" y="382"/>
                  <a:pt x="206" y="382"/>
                  <a:pt x="206" y="382"/>
                </a:cubicBezTo>
                <a:lnTo>
                  <a:pt x="74" y="309"/>
                </a:lnTo>
                <a:close/>
                <a:moveTo>
                  <a:pt x="309" y="559"/>
                </a:moveTo>
                <a:lnTo>
                  <a:pt x="309" y="559"/>
                </a:lnTo>
                <a:cubicBezTo>
                  <a:pt x="309" y="559"/>
                  <a:pt x="250" y="441"/>
                  <a:pt x="236" y="397"/>
                </a:cubicBezTo>
                <a:cubicBezTo>
                  <a:pt x="545" y="102"/>
                  <a:pt x="545" y="102"/>
                  <a:pt x="545" y="102"/>
                </a:cubicBezTo>
                <a:lnTo>
                  <a:pt x="309" y="559"/>
                </a:lnTo>
                <a:close/>
              </a:path>
            </a:pathLst>
          </a:custGeom>
          <a:solidFill>
            <a:schemeClr val="bg1"/>
          </a:solidFill>
          <a:ln>
            <a:noFill/>
          </a:ln>
          <a:effectLst/>
        </p:spPr>
        <p:txBody>
          <a:bodyPr wrap="none" lIns="45716" tIns="22858" rIns="45716" bIns="22858" anchor="ctr"/>
          <a:lstStyle/>
          <a:p>
            <a:pPr>
              <a:defRPr/>
            </a:pPr>
            <a:endParaRPr lang="en-US" sz="900">
              <a:solidFill>
                <a:schemeClr val="bg1"/>
              </a:solidFill>
              <a:cs typeface="+mn-ea"/>
              <a:sym typeface="+mn-lt"/>
            </a:endParaRPr>
          </a:p>
        </p:txBody>
      </p:sp>
      <p:sp>
        <p:nvSpPr>
          <p:cNvPr id="20" name="Freeform 177"/>
          <p:cNvSpPr>
            <a:spLocks noChangeArrowheads="1"/>
          </p:cNvSpPr>
          <p:nvPr/>
        </p:nvSpPr>
        <p:spPr bwMode="auto">
          <a:xfrm>
            <a:off x="8269140" y="2197335"/>
            <a:ext cx="285885" cy="285885"/>
          </a:xfrm>
          <a:custGeom>
            <a:avLst/>
            <a:gdLst>
              <a:gd name="T0" fmla="*/ 633 w 649"/>
              <a:gd name="T1" fmla="*/ 30 h 649"/>
              <a:gd name="T2" fmla="*/ 633 w 649"/>
              <a:gd name="T3" fmla="*/ 30 h 649"/>
              <a:gd name="T4" fmla="*/ 530 w 649"/>
              <a:gd name="T5" fmla="*/ 30 h 649"/>
              <a:gd name="T6" fmla="*/ 412 w 649"/>
              <a:gd name="T7" fmla="*/ 163 h 649"/>
              <a:gd name="T8" fmla="*/ 177 w 649"/>
              <a:gd name="T9" fmla="*/ 74 h 649"/>
              <a:gd name="T10" fmla="*/ 103 w 649"/>
              <a:gd name="T11" fmla="*/ 89 h 649"/>
              <a:gd name="T12" fmla="*/ 103 w 649"/>
              <a:gd name="T13" fmla="*/ 177 h 649"/>
              <a:gd name="T14" fmla="*/ 265 w 649"/>
              <a:gd name="T15" fmla="*/ 310 h 649"/>
              <a:gd name="T16" fmla="*/ 162 w 649"/>
              <a:gd name="T17" fmla="*/ 413 h 649"/>
              <a:gd name="T18" fmla="*/ 59 w 649"/>
              <a:gd name="T19" fmla="*/ 383 h 649"/>
              <a:gd name="T20" fmla="*/ 29 w 649"/>
              <a:gd name="T21" fmla="*/ 398 h 649"/>
              <a:gd name="T22" fmla="*/ 15 w 649"/>
              <a:gd name="T23" fmla="*/ 442 h 649"/>
              <a:gd name="T24" fmla="*/ 132 w 649"/>
              <a:gd name="T25" fmla="*/ 530 h 649"/>
              <a:gd name="T26" fmla="*/ 221 w 649"/>
              <a:gd name="T27" fmla="*/ 634 h 649"/>
              <a:gd name="T28" fmla="*/ 265 w 649"/>
              <a:gd name="T29" fmla="*/ 619 h 649"/>
              <a:gd name="T30" fmla="*/ 265 w 649"/>
              <a:gd name="T31" fmla="*/ 589 h 649"/>
              <a:gd name="T32" fmla="*/ 250 w 649"/>
              <a:gd name="T33" fmla="*/ 501 h 649"/>
              <a:gd name="T34" fmla="*/ 353 w 649"/>
              <a:gd name="T35" fmla="*/ 398 h 649"/>
              <a:gd name="T36" fmla="*/ 486 w 649"/>
              <a:gd name="T37" fmla="*/ 560 h 649"/>
              <a:gd name="T38" fmla="*/ 574 w 649"/>
              <a:gd name="T39" fmla="*/ 560 h 649"/>
              <a:gd name="T40" fmla="*/ 589 w 649"/>
              <a:gd name="T41" fmla="*/ 486 h 649"/>
              <a:gd name="T42" fmla="*/ 500 w 649"/>
              <a:gd name="T43" fmla="*/ 251 h 649"/>
              <a:gd name="T44" fmla="*/ 618 w 649"/>
              <a:gd name="T45" fmla="*/ 118 h 649"/>
              <a:gd name="T46" fmla="*/ 633 w 649"/>
              <a:gd name="T47" fmla="*/ 30 h 649"/>
              <a:gd name="T48" fmla="*/ 603 w 649"/>
              <a:gd name="T49" fmla="*/ 104 h 649"/>
              <a:gd name="T50" fmla="*/ 603 w 649"/>
              <a:gd name="T51" fmla="*/ 104 h 649"/>
              <a:gd name="T52" fmla="*/ 456 w 649"/>
              <a:gd name="T53" fmla="*/ 251 h 649"/>
              <a:gd name="T54" fmla="*/ 545 w 649"/>
              <a:gd name="T55" fmla="*/ 486 h 649"/>
              <a:gd name="T56" fmla="*/ 545 w 649"/>
              <a:gd name="T57" fmla="*/ 530 h 649"/>
              <a:gd name="T58" fmla="*/ 500 w 649"/>
              <a:gd name="T59" fmla="*/ 530 h 649"/>
              <a:gd name="T60" fmla="*/ 368 w 649"/>
              <a:gd name="T61" fmla="*/ 339 h 649"/>
              <a:gd name="T62" fmla="*/ 206 w 649"/>
              <a:gd name="T63" fmla="*/ 486 h 649"/>
              <a:gd name="T64" fmla="*/ 236 w 649"/>
              <a:gd name="T65" fmla="*/ 589 h 649"/>
              <a:gd name="T66" fmla="*/ 162 w 649"/>
              <a:gd name="T67" fmla="*/ 501 h 649"/>
              <a:gd name="T68" fmla="*/ 59 w 649"/>
              <a:gd name="T69" fmla="*/ 427 h 649"/>
              <a:gd name="T70" fmla="*/ 162 w 649"/>
              <a:gd name="T71" fmla="*/ 457 h 649"/>
              <a:gd name="T72" fmla="*/ 324 w 649"/>
              <a:gd name="T73" fmla="*/ 295 h 649"/>
              <a:gd name="T74" fmla="*/ 132 w 649"/>
              <a:gd name="T75" fmla="*/ 147 h 649"/>
              <a:gd name="T76" fmla="*/ 132 w 649"/>
              <a:gd name="T77" fmla="*/ 118 h 649"/>
              <a:gd name="T78" fmla="*/ 177 w 649"/>
              <a:gd name="T79" fmla="*/ 118 h 649"/>
              <a:gd name="T80" fmla="*/ 412 w 649"/>
              <a:gd name="T81" fmla="*/ 206 h 649"/>
              <a:gd name="T82" fmla="*/ 559 w 649"/>
              <a:gd name="T83" fmla="*/ 59 h 649"/>
              <a:gd name="T84" fmla="*/ 603 w 649"/>
              <a:gd name="T85" fmla="*/ 59 h 649"/>
              <a:gd name="T86" fmla="*/ 603 w 649"/>
              <a:gd name="T87" fmla="*/ 10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chemeClr val="bg1"/>
          </a:solidFill>
          <a:ln>
            <a:noFill/>
          </a:ln>
          <a:effectLst/>
        </p:spPr>
        <p:txBody>
          <a:bodyPr wrap="none" lIns="45716" tIns="22858" rIns="45716" bIns="22858" anchor="ctr"/>
          <a:lstStyle/>
          <a:p>
            <a:pPr>
              <a:defRPr/>
            </a:pPr>
            <a:endParaRPr lang="en-US" sz="900">
              <a:solidFill>
                <a:schemeClr val="bg1"/>
              </a:solidFill>
              <a:cs typeface="+mn-ea"/>
              <a:sym typeface="+mn-lt"/>
            </a:endParaRPr>
          </a:p>
        </p:txBody>
      </p:sp>
      <p:sp>
        <p:nvSpPr>
          <p:cNvPr id="26" name="Rectangle 25"/>
          <p:cNvSpPr/>
          <p:nvPr/>
        </p:nvSpPr>
        <p:spPr>
          <a:xfrm flipH="1">
            <a:off x="1400175" y="2197100"/>
            <a:ext cx="2281555" cy="3138170"/>
          </a:xfrm>
          <a:prstGeom prst="rect">
            <a:avLst/>
          </a:prstGeom>
        </p:spPr>
        <p:txBody>
          <a:bodyPr wrap="square">
            <a:spAutoFit/>
          </a:bodyPr>
          <a:lstStyle/>
          <a:p>
            <a:r>
              <a:rPr lang="zh-CN" altLang="en-US" dirty="0">
                <a:solidFill>
                  <a:schemeClr val="bg1"/>
                </a:solidFill>
                <a:sym typeface="+mn-lt"/>
              </a:rPr>
              <a:t>在现在的学习环境中，有着非常多的小组合作项目，各位程度员也有着寻找编程伙伴的需要，我们的项目适用于学生在学校或院系中寻找到适合与自己合作学习的编程cp，以便在各类型的代码题目中取长补短，共同进步</a:t>
            </a:r>
          </a:p>
        </p:txBody>
      </p:sp>
      <p:grpSp>
        <p:nvGrpSpPr>
          <p:cNvPr id="27" name="组合 26"/>
          <p:cNvGrpSpPr/>
          <p:nvPr/>
        </p:nvGrpSpPr>
        <p:grpSpPr>
          <a:xfrm>
            <a:off x="9020209" y="2083922"/>
            <a:ext cx="2281629" cy="3468431"/>
            <a:chOff x="1946331" y="868394"/>
            <a:chExt cx="2675178" cy="3468431"/>
          </a:xfrm>
        </p:grpSpPr>
        <p:sp>
          <p:nvSpPr>
            <p:cNvPr id="28" name="TextBox 24"/>
            <p:cNvSpPr txBox="1"/>
            <p:nvPr/>
          </p:nvSpPr>
          <p:spPr>
            <a:xfrm flipH="1">
              <a:off x="1946331" y="868394"/>
              <a:ext cx="1868022" cy="398780"/>
            </a:xfrm>
            <a:prstGeom prst="rect">
              <a:avLst/>
            </a:prstGeom>
            <a:noFill/>
          </p:spPr>
          <p:txBody>
            <a:bodyPr wrap="square" rtlCol="0">
              <a:spAutoFit/>
            </a:bodyPr>
            <a:lstStyle/>
            <a:p>
              <a:r>
                <a:rPr lang="zh-CN" sz="2000" b="1" dirty="0">
                  <a:solidFill>
                    <a:schemeClr val="bg1"/>
                  </a:solidFill>
                  <a:cs typeface="+mn-ea"/>
                  <a:sym typeface="+mn-lt"/>
                </a:rPr>
                <a:t>未来展望</a:t>
              </a:r>
            </a:p>
          </p:txBody>
        </p:sp>
        <p:sp>
          <p:nvSpPr>
            <p:cNvPr id="29" name="Rectangle 25"/>
            <p:cNvSpPr/>
            <p:nvPr/>
          </p:nvSpPr>
          <p:spPr>
            <a:xfrm flipH="1">
              <a:off x="1946331" y="1198655"/>
              <a:ext cx="2675178" cy="3138170"/>
            </a:xfrm>
            <a:prstGeom prst="rect">
              <a:avLst/>
            </a:prstGeom>
          </p:spPr>
          <p:txBody>
            <a:bodyPr wrap="square">
              <a:spAutoFit/>
            </a:bodyPr>
            <a:lstStyle/>
            <a:p>
              <a:r>
                <a:rPr lang="zh-CN" altLang="en-US" dirty="0">
                  <a:solidFill>
                    <a:schemeClr val="bg1"/>
                  </a:solidFill>
                  <a:sym typeface="+mn-lt"/>
                </a:rPr>
                <a:t>我们的项目仅通过分析本院系学生的作业情况组配在本院系内的编程</a:t>
              </a:r>
              <a:r>
                <a:rPr lang="en-US" altLang="zh-CN" dirty="0">
                  <a:solidFill>
                    <a:schemeClr val="bg1"/>
                  </a:solidFill>
                  <a:sym typeface="+mn-lt"/>
                </a:rPr>
                <a:t>cp</a:t>
              </a:r>
              <a:r>
                <a:rPr lang="zh-CN" altLang="en-US" dirty="0">
                  <a:solidFill>
                    <a:schemeClr val="bg1"/>
                  </a:solidFill>
                  <a:sym typeface="+mn-lt"/>
                </a:rPr>
                <a:t>，这种研究方法也可以拓展到工作中，通过分析员工以往的项目完成情况，按照合适的组配方式组成工作小组，以高效地合作完成新的工作项目。</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09" y="422597"/>
            <a:ext cx="9155555" cy="5155555"/>
          </a:xfrm>
          <a:prstGeom prst="rect">
            <a:avLst/>
          </a:prstGeom>
        </p:spPr>
      </p:pic>
      <p:sp>
        <p:nvSpPr>
          <p:cNvPr id="6" name="矩形 5"/>
          <p:cNvSpPr/>
          <p:nvPr/>
        </p:nvSpPr>
        <p:spPr>
          <a:xfrm>
            <a:off x="1157288" y="1385888"/>
            <a:ext cx="9872662" cy="3900487"/>
          </a:xfrm>
          <a:prstGeom prst="rect">
            <a:avLst/>
          </a:prstGeom>
          <a:solidFill>
            <a:schemeClr val="tx1">
              <a:alpha val="59000"/>
            </a:schemeClr>
          </a:solidFill>
        </p:spPr>
        <p:txBody>
          <a:bodyPr wrap="square" rtlCol="0" anchor="ctr">
            <a:spAutoFit/>
          </a:bodyPr>
          <a:lstStyle/>
          <a:p>
            <a:pPr algn="l">
              <a:lnSpc>
                <a:spcPct val="15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3143249" y="2735966"/>
            <a:ext cx="7458075" cy="1200329"/>
          </a:xfrm>
          <a:prstGeom prst="rect">
            <a:avLst/>
          </a:prstGeom>
          <a:noFill/>
        </p:spPr>
        <p:txBody>
          <a:bodyPr wrap="squar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rPr>
              <a:t>THANK  YOU</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16" name="矩形: 圆角 15"/>
          <p:cNvSpPr/>
          <p:nvPr/>
        </p:nvSpPr>
        <p:spPr>
          <a:xfrm>
            <a:off x="4829175" y="4375591"/>
            <a:ext cx="2228850" cy="471488"/>
          </a:xfrm>
          <a:prstGeom prst="roundRect">
            <a:avLst/>
          </a:prstGeom>
          <a:solidFill>
            <a:schemeClr val="bg1"/>
          </a:solidFill>
          <a:ln>
            <a:solidFill>
              <a:schemeClr val="bg1"/>
            </a:solidFill>
          </a:ln>
        </p:spPr>
        <p:txBody>
          <a:bodyPr wrap="square" rtlCol="0" anchor="ctr">
            <a:spAutoFit/>
          </a:bodyPr>
          <a:lstStyle/>
          <a:p>
            <a:pPr algn="l">
              <a:lnSpc>
                <a:spcPct val="15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5029200" y="4374230"/>
            <a:ext cx="202882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听</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6151" y="1585913"/>
            <a:ext cx="5129212" cy="5129212"/>
          </a:xfrm>
          <a:prstGeom prst="rect">
            <a:avLst/>
          </a:prstGeom>
        </p:spPr>
      </p:pic>
      <p:sp>
        <p:nvSpPr>
          <p:cNvPr id="4" name="文本框 3"/>
          <p:cNvSpPr txBox="1"/>
          <p:nvPr/>
        </p:nvSpPr>
        <p:spPr>
          <a:xfrm>
            <a:off x="8801100" y="557213"/>
            <a:ext cx="2486025" cy="1200329"/>
          </a:xfrm>
          <a:prstGeom prst="rect">
            <a:avLst/>
          </a:prstGeom>
          <a:noFill/>
        </p:spPr>
        <p:txBody>
          <a:bodyPr wrap="square" rtlCol="0">
            <a:spAutoFit/>
          </a:bodyPr>
          <a:lstStyle/>
          <a:p>
            <a:pPr algn="r"/>
            <a:r>
              <a:rPr lang="zh-CN" altLang="en-US" sz="3600" b="1" dirty="0">
                <a:solidFill>
                  <a:schemeClr val="bg1"/>
                </a:solidFill>
              </a:rPr>
              <a:t>目录</a:t>
            </a:r>
            <a:endParaRPr lang="en-US" altLang="zh-CN" sz="3600" b="1" dirty="0">
              <a:solidFill>
                <a:schemeClr val="bg1"/>
              </a:solidFill>
            </a:endParaRPr>
          </a:p>
          <a:p>
            <a:pPr algn="r"/>
            <a:r>
              <a:rPr lang="en-US" altLang="zh-CN" sz="3600" b="1" dirty="0">
                <a:solidFill>
                  <a:schemeClr val="bg1"/>
                </a:solidFill>
              </a:rPr>
              <a:t>CONTENTS</a:t>
            </a:r>
            <a:endParaRPr lang="zh-CN" altLang="en-US" sz="3600" b="1" dirty="0">
              <a:solidFill>
                <a:schemeClr val="bg1"/>
              </a:solidFill>
            </a:endParaRPr>
          </a:p>
        </p:txBody>
      </p:sp>
      <p:sp>
        <p:nvSpPr>
          <p:cNvPr id="7" name="椭圆 6"/>
          <p:cNvSpPr/>
          <p:nvPr/>
        </p:nvSpPr>
        <p:spPr>
          <a:xfrm>
            <a:off x="1304924" y="985838"/>
            <a:ext cx="971550" cy="97155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04924" y="2243317"/>
            <a:ext cx="971550" cy="9715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04924" y="3500796"/>
            <a:ext cx="971550" cy="9715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851314" y="1242285"/>
            <a:ext cx="189802" cy="484150"/>
          </a:xfrm>
          <a:custGeom>
            <a:avLst/>
            <a:gdLst/>
            <a:ahLst/>
            <a:cxnLst/>
            <a:rect l="l" t="t" r="r" b="b"/>
            <a:pathLst>
              <a:path w="189802" h="484150">
                <a:moveTo>
                  <a:pt x="135317" y="0"/>
                </a:moveTo>
                <a:lnTo>
                  <a:pt x="189802" y="0"/>
                </a:lnTo>
                <a:lnTo>
                  <a:pt x="189802" y="400299"/>
                </a:lnTo>
                <a:lnTo>
                  <a:pt x="105951" y="484150"/>
                </a:lnTo>
                <a:lnTo>
                  <a:pt x="105951" y="125546"/>
                </a:lnTo>
                <a:cubicBezTo>
                  <a:pt x="88966" y="151842"/>
                  <a:pt x="53649" y="178599"/>
                  <a:pt x="0" y="205816"/>
                </a:cubicBezTo>
                <a:lnTo>
                  <a:pt x="0" y="132555"/>
                </a:lnTo>
                <a:cubicBezTo>
                  <a:pt x="54502" y="95550"/>
                  <a:pt x="99607" y="51365"/>
                  <a:pt x="13531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6600" b="1" dirty="0">
              <a:solidFill>
                <a:schemeClr val="bg1"/>
              </a:solidFill>
              <a:latin typeface="黑体" panose="02010609060101010101" pitchFamily="49" charset="-122"/>
              <a:ea typeface="黑体" panose="02010609060101010101" pitchFamily="49" charset="-122"/>
            </a:endParaRPr>
          </a:p>
        </p:txBody>
      </p:sp>
      <p:cxnSp>
        <p:nvCxnSpPr>
          <p:cNvPr id="22" name="直接连接符 21"/>
          <p:cNvCxnSpPr/>
          <p:nvPr/>
        </p:nvCxnSpPr>
        <p:spPr>
          <a:xfrm flipV="1">
            <a:off x="2763474" y="1371600"/>
            <a:ext cx="636951" cy="542928"/>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333427" y="1572876"/>
            <a:ext cx="1867223"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产品介绍</a:t>
            </a:r>
          </a:p>
        </p:txBody>
      </p:sp>
      <p:sp>
        <p:nvSpPr>
          <p:cNvPr id="35" name="文本框 34"/>
          <p:cNvSpPr txBox="1"/>
          <p:nvPr/>
        </p:nvSpPr>
        <p:spPr>
          <a:xfrm>
            <a:off x="2836659" y="2493936"/>
            <a:ext cx="286031" cy="470312"/>
          </a:xfrm>
          <a:custGeom>
            <a:avLst/>
            <a:gdLst/>
            <a:ahLst/>
            <a:cxnLst/>
            <a:rect l="l" t="t" r="r" b="b"/>
            <a:pathLst>
              <a:path w="286031" h="470312">
                <a:moveTo>
                  <a:pt x="164575" y="1"/>
                </a:moveTo>
                <a:cubicBezTo>
                  <a:pt x="173107" y="19"/>
                  <a:pt x="181161" y="959"/>
                  <a:pt x="188737" y="2822"/>
                </a:cubicBezTo>
                <a:cubicBezTo>
                  <a:pt x="203890" y="6547"/>
                  <a:pt x="219440" y="13572"/>
                  <a:pt x="235388" y="23897"/>
                </a:cubicBezTo>
                <a:cubicBezTo>
                  <a:pt x="251336" y="34222"/>
                  <a:pt x="264298" y="49368"/>
                  <a:pt x="274274" y="69334"/>
                </a:cubicBezTo>
                <a:cubicBezTo>
                  <a:pt x="284250" y="89300"/>
                  <a:pt x="287878" y="113396"/>
                  <a:pt x="285157" y="141622"/>
                </a:cubicBezTo>
                <a:cubicBezTo>
                  <a:pt x="282436" y="169849"/>
                  <a:pt x="268560" y="203175"/>
                  <a:pt x="243529" y="241600"/>
                </a:cubicBezTo>
                <a:cubicBezTo>
                  <a:pt x="218498" y="280026"/>
                  <a:pt x="171575" y="336045"/>
                  <a:pt x="102761" y="409660"/>
                </a:cubicBezTo>
                <a:lnTo>
                  <a:pt x="224485" y="409660"/>
                </a:lnTo>
                <a:lnTo>
                  <a:pt x="163833" y="470312"/>
                </a:lnTo>
                <a:lnTo>
                  <a:pt x="10506" y="470312"/>
                </a:lnTo>
                <a:lnTo>
                  <a:pt x="10506" y="451434"/>
                </a:lnTo>
                <a:cubicBezTo>
                  <a:pt x="12320" y="424254"/>
                  <a:pt x="24801" y="399977"/>
                  <a:pt x="47948" y="378601"/>
                </a:cubicBezTo>
                <a:cubicBezTo>
                  <a:pt x="71095" y="357226"/>
                  <a:pt x="100061" y="324374"/>
                  <a:pt x="134845" y="280047"/>
                </a:cubicBezTo>
                <a:cubicBezTo>
                  <a:pt x="169629" y="235719"/>
                  <a:pt x="192183" y="201584"/>
                  <a:pt x="202508" y="177641"/>
                </a:cubicBezTo>
                <a:cubicBezTo>
                  <a:pt x="212833" y="153698"/>
                  <a:pt x="216761" y="133711"/>
                  <a:pt x="214291" y="117680"/>
                </a:cubicBezTo>
                <a:cubicBezTo>
                  <a:pt x="211822" y="101648"/>
                  <a:pt x="204413" y="88561"/>
                  <a:pt x="192065" y="78417"/>
                </a:cubicBezTo>
                <a:cubicBezTo>
                  <a:pt x="179717" y="68273"/>
                  <a:pt x="165262" y="64046"/>
                  <a:pt x="148700" y="65734"/>
                </a:cubicBezTo>
                <a:cubicBezTo>
                  <a:pt x="132138" y="67422"/>
                  <a:pt x="116183" y="73917"/>
                  <a:pt x="100836" y="85219"/>
                </a:cubicBezTo>
                <a:cubicBezTo>
                  <a:pt x="85488" y="96521"/>
                  <a:pt x="72944" y="115454"/>
                  <a:pt x="63205" y="142020"/>
                </a:cubicBezTo>
                <a:lnTo>
                  <a:pt x="0" y="132644"/>
                </a:lnTo>
                <a:cubicBezTo>
                  <a:pt x="14343" y="86517"/>
                  <a:pt x="33026" y="53784"/>
                  <a:pt x="56048" y="34445"/>
                </a:cubicBezTo>
                <a:cubicBezTo>
                  <a:pt x="79069" y="15107"/>
                  <a:pt x="106235" y="4531"/>
                  <a:pt x="137545" y="2717"/>
                </a:cubicBezTo>
                <a:cubicBezTo>
                  <a:pt x="147033" y="889"/>
                  <a:pt x="156043" y="-16"/>
                  <a:pt x="164575" y="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b="1" dirty="0">
              <a:solidFill>
                <a:schemeClr val="bg1"/>
              </a:solidFill>
              <a:latin typeface="黑体" panose="02010609060101010101" pitchFamily="49" charset="-122"/>
              <a:ea typeface="黑体" panose="02010609060101010101" pitchFamily="49" charset="-122"/>
            </a:endParaRPr>
          </a:p>
        </p:txBody>
      </p:sp>
      <p:cxnSp>
        <p:nvCxnSpPr>
          <p:cNvPr id="36" name="直接连接符 35"/>
          <p:cNvCxnSpPr/>
          <p:nvPr/>
        </p:nvCxnSpPr>
        <p:spPr>
          <a:xfrm flipV="1">
            <a:off x="2830472" y="2580019"/>
            <a:ext cx="636951" cy="542928"/>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400425" y="2781295"/>
            <a:ext cx="1867223"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原理剖析</a:t>
            </a:r>
          </a:p>
        </p:txBody>
      </p:sp>
      <p:sp>
        <p:nvSpPr>
          <p:cNvPr id="42" name="文本框 41"/>
          <p:cNvSpPr txBox="1"/>
          <p:nvPr/>
        </p:nvSpPr>
        <p:spPr>
          <a:xfrm>
            <a:off x="2881202" y="3767590"/>
            <a:ext cx="280251" cy="445773"/>
          </a:xfrm>
          <a:custGeom>
            <a:avLst/>
            <a:gdLst/>
            <a:ahLst/>
            <a:cxnLst/>
            <a:rect l="l" t="t" r="r" b="b"/>
            <a:pathLst>
              <a:path w="280251" h="445773">
                <a:moveTo>
                  <a:pt x="61405" y="331121"/>
                </a:moveTo>
                <a:cubicBezTo>
                  <a:pt x="69386" y="358050"/>
                  <a:pt x="80618" y="377912"/>
                  <a:pt x="95101" y="390706"/>
                </a:cubicBezTo>
                <a:lnTo>
                  <a:pt x="106314" y="397430"/>
                </a:lnTo>
                <a:lnTo>
                  <a:pt x="57971" y="445773"/>
                </a:lnTo>
                <a:lnTo>
                  <a:pt x="50083" y="441250"/>
                </a:lnTo>
                <a:cubicBezTo>
                  <a:pt x="24145" y="419958"/>
                  <a:pt x="7451" y="387211"/>
                  <a:pt x="0" y="343009"/>
                </a:cubicBezTo>
                <a:close/>
                <a:moveTo>
                  <a:pt x="154325" y="3"/>
                </a:moveTo>
                <a:cubicBezTo>
                  <a:pt x="178069" y="-125"/>
                  <a:pt x="199474" y="4703"/>
                  <a:pt x="218540" y="14487"/>
                </a:cubicBezTo>
                <a:cubicBezTo>
                  <a:pt x="243962" y="27533"/>
                  <a:pt x="261661" y="46397"/>
                  <a:pt x="271637" y="71079"/>
                </a:cubicBezTo>
                <a:cubicBezTo>
                  <a:pt x="281613" y="95761"/>
                  <a:pt x="282924" y="122962"/>
                  <a:pt x="275571" y="152681"/>
                </a:cubicBezTo>
                <a:cubicBezTo>
                  <a:pt x="268218" y="182400"/>
                  <a:pt x="248259" y="206092"/>
                  <a:pt x="215694" y="223756"/>
                </a:cubicBezTo>
                <a:cubicBezTo>
                  <a:pt x="227372" y="227774"/>
                  <a:pt x="237844" y="233537"/>
                  <a:pt x="247108" y="241043"/>
                </a:cubicBezTo>
                <a:lnTo>
                  <a:pt x="254367" y="249376"/>
                </a:lnTo>
                <a:lnTo>
                  <a:pt x="207292" y="296451"/>
                </a:lnTo>
                <a:lnTo>
                  <a:pt x="190265" y="275534"/>
                </a:lnTo>
                <a:cubicBezTo>
                  <a:pt x="175126" y="263563"/>
                  <a:pt x="147591" y="254731"/>
                  <a:pt x="107658" y="249038"/>
                </a:cubicBezTo>
                <a:lnTo>
                  <a:pt x="107658" y="203204"/>
                </a:lnTo>
                <a:cubicBezTo>
                  <a:pt x="146782" y="199492"/>
                  <a:pt x="174073" y="190332"/>
                  <a:pt x="189533" y="175724"/>
                </a:cubicBezTo>
                <a:cubicBezTo>
                  <a:pt x="204992" y="161115"/>
                  <a:pt x="211906" y="142210"/>
                  <a:pt x="210273" y="119006"/>
                </a:cubicBezTo>
                <a:cubicBezTo>
                  <a:pt x="208641" y="95803"/>
                  <a:pt x="198497" y="79004"/>
                  <a:pt x="179842" y="68609"/>
                </a:cubicBezTo>
                <a:cubicBezTo>
                  <a:pt x="161188" y="58215"/>
                  <a:pt x="141194" y="57112"/>
                  <a:pt x="119860" y="65303"/>
                </a:cubicBezTo>
                <a:cubicBezTo>
                  <a:pt x="98526" y="73493"/>
                  <a:pt x="80535" y="98294"/>
                  <a:pt x="65884" y="139705"/>
                </a:cubicBezTo>
                <a:lnTo>
                  <a:pt x="5232" y="130287"/>
                </a:lnTo>
                <a:cubicBezTo>
                  <a:pt x="16059" y="93173"/>
                  <a:pt x="31093" y="63621"/>
                  <a:pt x="50334" y="41632"/>
                </a:cubicBezTo>
                <a:cubicBezTo>
                  <a:pt x="69575" y="19643"/>
                  <a:pt x="96064" y="6360"/>
                  <a:pt x="129801" y="1783"/>
                </a:cubicBezTo>
                <a:cubicBezTo>
                  <a:pt x="138236" y="639"/>
                  <a:pt x="146410" y="46"/>
                  <a:pt x="154325" y="3"/>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b="1" dirty="0">
              <a:solidFill>
                <a:schemeClr val="bg1"/>
              </a:solidFill>
              <a:latin typeface="黑体" panose="02010609060101010101" pitchFamily="49" charset="-122"/>
              <a:ea typeface="黑体" panose="02010609060101010101" pitchFamily="49" charset="-122"/>
            </a:endParaRPr>
          </a:p>
        </p:txBody>
      </p:sp>
      <p:cxnSp>
        <p:nvCxnSpPr>
          <p:cNvPr id="39" name="直接连接符 38"/>
          <p:cNvCxnSpPr/>
          <p:nvPr/>
        </p:nvCxnSpPr>
        <p:spPr>
          <a:xfrm flipV="1">
            <a:off x="2763474" y="3835271"/>
            <a:ext cx="636951" cy="542928"/>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333427" y="4036547"/>
            <a:ext cx="1867223" cy="52197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78" y="1443037"/>
            <a:ext cx="3723732" cy="3214688"/>
          </a:xfrm>
          <a:prstGeom prst="rect">
            <a:avLst/>
          </a:prstGeom>
        </p:spPr>
      </p:pic>
      <p:sp>
        <p:nvSpPr>
          <p:cNvPr id="7" name="矩形 6"/>
          <p:cNvSpPr/>
          <p:nvPr/>
        </p:nvSpPr>
        <p:spPr>
          <a:xfrm>
            <a:off x="6333311" y="2335907"/>
            <a:ext cx="2992935" cy="1830245"/>
          </a:xfrm>
          <a:prstGeom prst="rect">
            <a:avLst/>
          </a:prstGeom>
        </p:spPr>
        <p:txBody>
          <a:bodyPr wrap="none">
            <a:spAutoFit/>
          </a:bodyPr>
          <a:lstStyle/>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PART  ONE</a:t>
            </a:r>
          </a:p>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产品介绍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sp>
        <p:nvSpPr>
          <p:cNvPr id="5" name="文本框 4"/>
          <p:cNvSpPr txBox="1"/>
          <p:nvPr/>
        </p:nvSpPr>
        <p:spPr>
          <a:xfrm>
            <a:off x="1400175" y="288460"/>
            <a:ext cx="319214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什么是编程</a:t>
            </a:r>
            <a:r>
              <a:rPr lang="en-US" altLang="zh-CN" sz="2800" b="1" dirty="0">
                <a:solidFill>
                  <a:schemeClr val="bg1"/>
                </a:solidFill>
                <a:latin typeface="微软雅黑" panose="020B0503020204020204" pitchFamily="34" charset="-122"/>
                <a:ea typeface="微软雅黑" panose="020B0503020204020204" pitchFamily="34" charset="-122"/>
              </a:rPr>
              <a:t>cp</a:t>
            </a:r>
            <a:r>
              <a:rPr lang="zh-CN" altLang="en-US" sz="2800" b="1" dirty="0">
                <a:solidFill>
                  <a:schemeClr val="bg1"/>
                </a:solidFill>
                <a:latin typeface="微软雅黑" panose="020B0503020204020204" pitchFamily="34" charset="-122"/>
                <a:ea typeface="微软雅黑" panose="020B0503020204020204" pitchFamily="34" charset="-122"/>
              </a:rPr>
              <a:t>组配？</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44" y="1446430"/>
            <a:ext cx="4780929" cy="4482881"/>
          </a:xfrm>
          <a:prstGeom prst="rect">
            <a:avLst/>
          </a:prstGeom>
        </p:spPr>
      </p:pic>
      <p:sp>
        <p:nvSpPr>
          <p:cNvPr id="8" name="矩形 7"/>
          <p:cNvSpPr/>
          <p:nvPr/>
        </p:nvSpPr>
        <p:spPr>
          <a:xfrm>
            <a:off x="5886782" y="2709108"/>
            <a:ext cx="6096000" cy="1957524"/>
          </a:xfrm>
          <a:prstGeom prst="rect">
            <a:avLst/>
          </a:prstGeom>
        </p:spPr>
        <p:txBody>
          <a:bodyPr>
            <a:spAutoFit/>
          </a:bodyPr>
          <a:lstStyle/>
          <a:p>
            <a:pPr>
              <a:lnSpc>
                <a:spcPts val="2265"/>
              </a:lnSpc>
              <a:spcAft>
                <a:spcPts val="800"/>
              </a:spcAft>
            </a:pP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用</a:t>
            </a:r>
            <a:r>
              <a:rPr lang="en-US" altLang="zh-CN" sz="2800" b="1" dirty="0">
                <a:solidFill>
                  <a:schemeClr val="bg1"/>
                </a:solidFill>
                <a:latin typeface="微软雅黑" panose="020B0503020204020204" pitchFamily="34" charset="-122"/>
                <a:ea typeface="微软雅黑" panose="020B0503020204020204" pitchFamily="34" charset="-122"/>
                <a:cs typeface="+mn-ea"/>
                <a:sym typeface="+mn-lt"/>
              </a:rPr>
              <a:t>python</a:t>
            </a: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解决编程伙伴相性问题</a:t>
            </a:r>
            <a:endParaRPr lang="en-US" altLang="zh-CN" sz="2800" b="1" cap="all" spc="27" dirty="0">
              <a:solidFill>
                <a:schemeClr val="bg1"/>
              </a:solidFill>
              <a:latin typeface="微软雅黑" panose="020B0503020204020204" pitchFamily="34" charset="-122"/>
              <a:ea typeface="微软雅黑" panose="020B0503020204020204" pitchFamily="34" charset="-122"/>
              <a:cs typeface="+mn-ea"/>
              <a:sym typeface="+mn-lt"/>
            </a:endParaRPr>
          </a:p>
          <a:p>
            <a:pPr defTabSz="1216660">
              <a:lnSpc>
                <a:spcPct val="120000"/>
              </a:lnSpc>
              <a:spcBef>
                <a:spcPct val="20000"/>
              </a:spcBef>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软件工程过程中遇到的大多数问题都可以归属为协作问题。</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defTabSz="1216660">
              <a:lnSpc>
                <a:spcPct val="120000"/>
              </a:lnSpc>
              <a:spcBef>
                <a:spcPct val="20000"/>
              </a:spcBef>
            </a:pP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defTabSz="1216660">
              <a:lnSpc>
                <a:spcPct val="120000"/>
              </a:lnSpc>
              <a:spcBef>
                <a:spcPct val="20000"/>
              </a:spcBef>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匹配一个恰好能与工程师</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的能力扬长补短，并在编程习惯上与工程师</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不约而同的工程师</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B</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能起到</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1+1&gt;2</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的效果。</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grpSp>
        <p:nvGrpSpPr>
          <p:cNvPr id="4" name="Group 4"/>
          <p:cNvGrpSpPr>
            <a:grpSpLocks noChangeAspect="1"/>
          </p:cNvGrpSpPr>
          <p:nvPr/>
        </p:nvGrpSpPr>
        <p:grpSpPr bwMode="auto">
          <a:xfrm>
            <a:off x="5991225" y="5638800"/>
            <a:ext cx="209550" cy="209550"/>
            <a:chOff x="3774" y="2094"/>
            <a:chExt cx="132" cy="132"/>
          </a:xfrm>
        </p:grpSpPr>
        <p:sp>
          <p:nvSpPr>
            <p:cNvPr id="6" name="AutoShape 3"/>
            <p:cNvSpPr>
              <a:spLocks noChangeAspect="1" noChangeArrowheads="1" noTextEdit="1"/>
            </p:cNvSpPr>
            <p:nvPr/>
          </p:nvSpPr>
          <p:spPr bwMode="auto">
            <a:xfrm>
              <a:off x="3774" y="2094"/>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Freeform 5"/>
            <p:cNvSpPr>
              <a:spLocks noEditPoints="1"/>
            </p:cNvSpPr>
            <p:nvPr/>
          </p:nvSpPr>
          <p:spPr bwMode="auto">
            <a:xfrm>
              <a:off x="3774" y="2094"/>
              <a:ext cx="132" cy="134"/>
            </a:xfrm>
            <a:custGeom>
              <a:avLst/>
              <a:gdLst>
                <a:gd name="T0" fmla="*/ 0 w 66"/>
                <a:gd name="T1" fmla="*/ 34 h 67"/>
                <a:gd name="T2" fmla="*/ 33 w 66"/>
                <a:gd name="T3" fmla="*/ 67 h 67"/>
                <a:gd name="T4" fmla="*/ 66 w 66"/>
                <a:gd name="T5" fmla="*/ 34 h 67"/>
                <a:gd name="T6" fmla="*/ 33 w 66"/>
                <a:gd name="T7" fmla="*/ 0 h 67"/>
                <a:gd name="T8" fmla="*/ 0 w 66"/>
                <a:gd name="T9" fmla="*/ 34 h 67"/>
                <a:gd name="T10" fmla="*/ 7 w 66"/>
                <a:gd name="T11" fmla="*/ 34 h 67"/>
                <a:gd name="T12" fmla="*/ 13 w 66"/>
                <a:gd name="T13" fmla="*/ 27 h 67"/>
                <a:gd name="T14" fmla="*/ 27 w 66"/>
                <a:gd name="T15" fmla="*/ 27 h 67"/>
                <a:gd name="T16" fmla="*/ 27 w 66"/>
                <a:gd name="T17" fmla="*/ 13 h 67"/>
                <a:gd name="T18" fmla="*/ 33 w 66"/>
                <a:gd name="T19" fmla="*/ 7 h 67"/>
                <a:gd name="T20" fmla="*/ 40 w 66"/>
                <a:gd name="T21" fmla="*/ 13 h 67"/>
                <a:gd name="T22" fmla="*/ 40 w 66"/>
                <a:gd name="T23" fmla="*/ 27 h 67"/>
                <a:gd name="T24" fmla="*/ 53 w 66"/>
                <a:gd name="T25" fmla="*/ 27 h 67"/>
                <a:gd name="T26" fmla="*/ 60 w 66"/>
                <a:gd name="T27" fmla="*/ 34 h 67"/>
                <a:gd name="T28" fmla="*/ 53 w 66"/>
                <a:gd name="T29" fmla="*/ 40 h 67"/>
                <a:gd name="T30" fmla="*/ 40 w 66"/>
                <a:gd name="T31" fmla="*/ 40 h 67"/>
                <a:gd name="T32" fmla="*/ 40 w 66"/>
                <a:gd name="T33" fmla="*/ 54 h 67"/>
                <a:gd name="T34" fmla="*/ 33 w 66"/>
                <a:gd name="T35" fmla="*/ 60 h 67"/>
                <a:gd name="T36" fmla="*/ 27 w 66"/>
                <a:gd name="T37" fmla="*/ 54 h 67"/>
                <a:gd name="T38" fmla="*/ 27 w 66"/>
                <a:gd name="T39" fmla="*/ 40 h 67"/>
                <a:gd name="T40" fmla="*/ 13 w 66"/>
                <a:gd name="T41" fmla="*/ 40 h 67"/>
                <a:gd name="T42" fmla="*/ 7 w 66"/>
                <a:gd name="T4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7">
                  <a:moveTo>
                    <a:pt x="0" y="34"/>
                  </a:moveTo>
                  <a:cubicBezTo>
                    <a:pt x="0" y="52"/>
                    <a:pt x="15" y="67"/>
                    <a:pt x="33" y="67"/>
                  </a:cubicBezTo>
                  <a:cubicBezTo>
                    <a:pt x="52" y="67"/>
                    <a:pt x="66" y="52"/>
                    <a:pt x="66" y="34"/>
                  </a:cubicBezTo>
                  <a:cubicBezTo>
                    <a:pt x="66" y="15"/>
                    <a:pt x="52" y="0"/>
                    <a:pt x="33" y="0"/>
                  </a:cubicBezTo>
                  <a:cubicBezTo>
                    <a:pt x="15" y="0"/>
                    <a:pt x="0" y="15"/>
                    <a:pt x="0" y="34"/>
                  </a:cubicBezTo>
                  <a:close/>
                  <a:moveTo>
                    <a:pt x="7" y="34"/>
                  </a:moveTo>
                  <a:cubicBezTo>
                    <a:pt x="7" y="30"/>
                    <a:pt x="10" y="27"/>
                    <a:pt x="13" y="27"/>
                  </a:cubicBezTo>
                  <a:cubicBezTo>
                    <a:pt x="27" y="27"/>
                    <a:pt x="27" y="27"/>
                    <a:pt x="27" y="27"/>
                  </a:cubicBezTo>
                  <a:cubicBezTo>
                    <a:pt x="27" y="13"/>
                    <a:pt x="27" y="13"/>
                    <a:pt x="27" y="13"/>
                  </a:cubicBezTo>
                  <a:cubicBezTo>
                    <a:pt x="27" y="10"/>
                    <a:pt x="30" y="7"/>
                    <a:pt x="33" y="7"/>
                  </a:cubicBezTo>
                  <a:cubicBezTo>
                    <a:pt x="37" y="7"/>
                    <a:pt x="40" y="10"/>
                    <a:pt x="40" y="13"/>
                  </a:cubicBezTo>
                  <a:cubicBezTo>
                    <a:pt x="40" y="27"/>
                    <a:pt x="40" y="27"/>
                    <a:pt x="40" y="27"/>
                  </a:cubicBezTo>
                  <a:cubicBezTo>
                    <a:pt x="53" y="27"/>
                    <a:pt x="53" y="27"/>
                    <a:pt x="53" y="27"/>
                  </a:cubicBezTo>
                  <a:cubicBezTo>
                    <a:pt x="57" y="27"/>
                    <a:pt x="60" y="30"/>
                    <a:pt x="60" y="34"/>
                  </a:cubicBezTo>
                  <a:cubicBezTo>
                    <a:pt x="60" y="37"/>
                    <a:pt x="57" y="40"/>
                    <a:pt x="53" y="40"/>
                  </a:cubicBezTo>
                  <a:cubicBezTo>
                    <a:pt x="40" y="40"/>
                    <a:pt x="40" y="40"/>
                    <a:pt x="40" y="40"/>
                  </a:cubicBezTo>
                  <a:cubicBezTo>
                    <a:pt x="40" y="54"/>
                    <a:pt x="40" y="54"/>
                    <a:pt x="40" y="54"/>
                  </a:cubicBezTo>
                  <a:cubicBezTo>
                    <a:pt x="40" y="57"/>
                    <a:pt x="37" y="60"/>
                    <a:pt x="33" y="60"/>
                  </a:cubicBezTo>
                  <a:cubicBezTo>
                    <a:pt x="30" y="60"/>
                    <a:pt x="27" y="57"/>
                    <a:pt x="27" y="54"/>
                  </a:cubicBezTo>
                  <a:cubicBezTo>
                    <a:pt x="27" y="40"/>
                    <a:pt x="27" y="40"/>
                    <a:pt x="27" y="40"/>
                  </a:cubicBezTo>
                  <a:cubicBezTo>
                    <a:pt x="13" y="40"/>
                    <a:pt x="13" y="40"/>
                    <a:pt x="13" y="40"/>
                  </a:cubicBezTo>
                  <a:cubicBezTo>
                    <a:pt x="10" y="40"/>
                    <a:pt x="7" y="37"/>
                    <a:pt x="7" y="34"/>
                  </a:cubicBezTo>
                  <a:close/>
                </a:path>
              </a:pathLst>
            </a:custGeom>
            <a:solidFill>
              <a:srgbClr val="A8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3774" y="2094"/>
              <a:ext cx="132" cy="134"/>
            </a:xfrm>
            <a:custGeom>
              <a:avLst/>
              <a:gdLst>
                <a:gd name="T0" fmla="*/ 0 w 66"/>
                <a:gd name="T1" fmla="*/ 34 h 67"/>
                <a:gd name="T2" fmla="*/ 33 w 66"/>
                <a:gd name="T3" fmla="*/ 67 h 67"/>
                <a:gd name="T4" fmla="*/ 66 w 66"/>
                <a:gd name="T5" fmla="*/ 34 h 67"/>
                <a:gd name="T6" fmla="*/ 33 w 66"/>
                <a:gd name="T7" fmla="*/ 0 h 67"/>
                <a:gd name="T8" fmla="*/ 0 w 66"/>
                <a:gd name="T9" fmla="*/ 34 h 67"/>
                <a:gd name="T10" fmla="*/ 7 w 66"/>
                <a:gd name="T11" fmla="*/ 34 h 67"/>
                <a:gd name="T12" fmla="*/ 13 w 66"/>
                <a:gd name="T13" fmla="*/ 27 h 67"/>
                <a:gd name="T14" fmla="*/ 27 w 66"/>
                <a:gd name="T15" fmla="*/ 27 h 67"/>
                <a:gd name="T16" fmla="*/ 27 w 66"/>
                <a:gd name="T17" fmla="*/ 13 h 67"/>
                <a:gd name="T18" fmla="*/ 33 w 66"/>
                <a:gd name="T19" fmla="*/ 7 h 67"/>
                <a:gd name="T20" fmla="*/ 40 w 66"/>
                <a:gd name="T21" fmla="*/ 13 h 67"/>
                <a:gd name="T22" fmla="*/ 40 w 66"/>
                <a:gd name="T23" fmla="*/ 27 h 67"/>
                <a:gd name="T24" fmla="*/ 53 w 66"/>
                <a:gd name="T25" fmla="*/ 27 h 67"/>
                <a:gd name="T26" fmla="*/ 60 w 66"/>
                <a:gd name="T27" fmla="*/ 34 h 67"/>
                <a:gd name="T28" fmla="*/ 53 w 66"/>
                <a:gd name="T29" fmla="*/ 40 h 67"/>
                <a:gd name="T30" fmla="*/ 40 w 66"/>
                <a:gd name="T31" fmla="*/ 40 h 67"/>
                <a:gd name="T32" fmla="*/ 40 w 66"/>
                <a:gd name="T33" fmla="*/ 54 h 67"/>
                <a:gd name="T34" fmla="*/ 33 w 66"/>
                <a:gd name="T35" fmla="*/ 60 h 67"/>
                <a:gd name="T36" fmla="*/ 27 w 66"/>
                <a:gd name="T37" fmla="*/ 54 h 67"/>
                <a:gd name="T38" fmla="*/ 27 w 66"/>
                <a:gd name="T39" fmla="*/ 40 h 67"/>
                <a:gd name="T40" fmla="*/ 13 w 66"/>
                <a:gd name="T41" fmla="*/ 40 h 67"/>
                <a:gd name="T42" fmla="*/ 7 w 66"/>
                <a:gd name="T4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7">
                  <a:moveTo>
                    <a:pt x="0" y="34"/>
                  </a:moveTo>
                  <a:cubicBezTo>
                    <a:pt x="0" y="52"/>
                    <a:pt x="15" y="67"/>
                    <a:pt x="33" y="67"/>
                  </a:cubicBezTo>
                  <a:cubicBezTo>
                    <a:pt x="52" y="67"/>
                    <a:pt x="66" y="52"/>
                    <a:pt x="66" y="34"/>
                  </a:cubicBezTo>
                  <a:cubicBezTo>
                    <a:pt x="66" y="15"/>
                    <a:pt x="52" y="0"/>
                    <a:pt x="33" y="0"/>
                  </a:cubicBezTo>
                  <a:cubicBezTo>
                    <a:pt x="15" y="0"/>
                    <a:pt x="0" y="15"/>
                    <a:pt x="0" y="34"/>
                  </a:cubicBezTo>
                  <a:close/>
                  <a:moveTo>
                    <a:pt x="7" y="34"/>
                  </a:moveTo>
                  <a:cubicBezTo>
                    <a:pt x="7" y="30"/>
                    <a:pt x="10" y="27"/>
                    <a:pt x="13" y="27"/>
                  </a:cubicBezTo>
                  <a:cubicBezTo>
                    <a:pt x="27" y="27"/>
                    <a:pt x="27" y="27"/>
                    <a:pt x="27" y="27"/>
                  </a:cubicBezTo>
                  <a:cubicBezTo>
                    <a:pt x="27" y="13"/>
                    <a:pt x="27" y="13"/>
                    <a:pt x="27" y="13"/>
                  </a:cubicBezTo>
                  <a:cubicBezTo>
                    <a:pt x="27" y="10"/>
                    <a:pt x="30" y="7"/>
                    <a:pt x="33" y="7"/>
                  </a:cubicBezTo>
                  <a:cubicBezTo>
                    <a:pt x="37" y="7"/>
                    <a:pt x="40" y="10"/>
                    <a:pt x="40" y="13"/>
                  </a:cubicBezTo>
                  <a:cubicBezTo>
                    <a:pt x="40" y="27"/>
                    <a:pt x="40" y="27"/>
                    <a:pt x="40" y="27"/>
                  </a:cubicBezTo>
                  <a:cubicBezTo>
                    <a:pt x="53" y="27"/>
                    <a:pt x="53" y="27"/>
                    <a:pt x="53" y="27"/>
                  </a:cubicBezTo>
                  <a:cubicBezTo>
                    <a:pt x="57" y="27"/>
                    <a:pt x="60" y="30"/>
                    <a:pt x="60" y="34"/>
                  </a:cubicBezTo>
                  <a:cubicBezTo>
                    <a:pt x="60" y="37"/>
                    <a:pt x="57" y="40"/>
                    <a:pt x="53" y="40"/>
                  </a:cubicBezTo>
                  <a:cubicBezTo>
                    <a:pt x="40" y="40"/>
                    <a:pt x="40" y="40"/>
                    <a:pt x="40" y="40"/>
                  </a:cubicBezTo>
                  <a:cubicBezTo>
                    <a:pt x="40" y="54"/>
                    <a:pt x="40" y="54"/>
                    <a:pt x="40" y="54"/>
                  </a:cubicBezTo>
                  <a:cubicBezTo>
                    <a:pt x="40" y="57"/>
                    <a:pt x="37" y="60"/>
                    <a:pt x="33" y="60"/>
                  </a:cubicBezTo>
                  <a:cubicBezTo>
                    <a:pt x="30" y="60"/>
                    <a:pt x="27" y="57"/>
                    <a:pt x="27" y="54"/>
                  </a:cubicBezTo>
                  <a:cubicBezTo>
                    <a:pt x="27" y="40"/>
                    <a:pt x="27" y="40"/>
                    <a:pt x="27" y="40"/>
                  </a:cubicBezTo>
                  <a:cubicBezTo>
                    <a:pt x="13" y="40"/>
                    <a:pt x="13" y="40"/>
                    <a:pt x="13" y="40"/>
                  </a:cubicBezTo>
                  <a:cubicBezTo>
                    <a:pt x="10" y="40"/>
                    <a:pt x="7" y="37"/>
                    <a:pt x="7" y="34"/>
                  </a:cubicBezTo>
                  <a:close/>
                </a:path>
              </a:pathLst>
            </a:custGeom>
            <a:solidFill>
              <a:srgbClr val="A8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 name="图片 9"/>
          <p:cNvPicPr>
            <a:picLocks noChangeAspect="1"/>
          </p:cNvPicPr>
          <p:nvPr/>
        </p:nvPicPr>
        <p:blipFill>
          <a:blip r:embed="rId3"/>
          <a:stretch>
            <a:fillRect/>
          </a:stretch>
        </p:blipFill>
        <p:spPr>
          <a:xfrm>
            <a:off x="3505223" y="5141074"/>
            <a:ext cx="1461557" cy="1259283"/>
          </a:xfrm>
          <a:prstGeom prst="rect">
            <a:avLst/>
          </a:prstGeom>
        </p:spPr>
      </p:pic>
      <p:grpSp>
        <p:nvGrpSpPr>
          <p:cNvPr id="12" name="Group 9"/>
          <p:cNvGrpSpPr>
            <a:grpSpLocks noChangeAspect="1"/>
          </p:cNvGrpSpPr>
          <p:nvPr/>
        </p:nvGrpSpPr>
        <p:grpSpPr bwMode="auto">
          <a:xfrm>
            <a:off x="6086475" y="4522788"/>
            <a:ext cx="19050" cy="1112837"/>
            <a:chOff x="3834" y="2849"/>
            <a:chExt cx="12" cy="701"/>
          </a:xfrm>
          <a:solidFill>
            <a:srgbClr val="A8BCBC"/>
          </a:solidFill>
        </p:grpSpPr>
        <p:sp>
          <p:nvSpPr>
            <p:cNvPr id="13" name="AutoShape 8"/>
            <p:cNvSpPr>
              <a:spLocks noChangeAspect="1" noChangeArrowheads="1" noTextEdit="1"/>
            </p:cNvSpPr>
            <p:nvPr/>
          </p:nvSpPr>
          <p:spPr bwMode="auto">
            <a:xfrm>
              <a:off x="3834" y="2849"/>
              <a:ext cx="12" cy="7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3838" y="2847"/>
              <a:ext cx="8" cy="705"/>
            </a:xfrm>
            <a:custGeom>
              <a:avLst/>
              <a:gdLst>
                <a:gd name="T0" fmla="*/ 2 w 2"/>
                <a:gd name="T1" fmla="*/ 0 h 368"/>
                <a:gd name="T2" fmla="*/ 2 w 2"/>
                <a:gd name="T3" fmla="*/ 0 h 368"/>
                <a:gd name="T4" fmla="*/ 0 w 2"/>
                <a:gd name="T5" fmla="*/ 0 h 368"/>
                <a:gd name="T6" fmla="*/ 0 w 2"/>
                <a:gd name="T7" fmla="*/ 368 h 368"/>
                <a:gd name="T8" fmla="*/ 2 w 2"/>
                <a:gd name="T9" fmla="*/ 368 h 368"/>
                <a:gd name="T10" fmla="*/ 2 w 2"/>
                <a:gd name="T11" fmla="*/ 0 h 368"/>
              </a:gdLst>
              <a:ahLst/>
              <a:cxnLst>
                <a:cxn ang="0">
                  <a:pos x="T0" y="T1"/>
                </a:cxn>
                <a:cxn ang="0">
                  <a:pos x="T2" y="T3"/>
                </a:cxn>
                <a:cxn ang="0">
                  <a:pos x="T4" y="T5"/>
                </a:cxn>
                <a:cxn ang="0">
                  <a:pos x="T6" y="T7"/>
                </a:cxn>
                <a:cxn ang="0">
                  <a:pos x="T8" y="T9"/>
                </a:cxn>
                <a:cxn ang="0">
                  <a:pos x="T10" y="T11"/>
                </a:cxn>
              </a:cxnLst>
              <a:rect l="0" t="0" r="r" b="b"/>
              <a:pathLst>
                <a:path w="2" h="368">
                  <a:moveTo>
                    <a:pt x="2" y="0"/>
                  </a:moveTo>
                  <a:cubicBezTo>
                    <a:pt x="2" y="0"/>
                    <a:pt x="2" y="0"/>
                    <a:pt x="2" y="0"/>
                  </a:cubicBezTo>
                  <a:cubicBezTo>
                    <a:pt x="1" y="0"/>
                    <a:pt x="1" y="0"/>
                    <a:pt x="0" y="0"/>
                  </a:cubicBezTo>
                  <a:cubicBezTo>
                    <a:pt x="0" y="368"/>
                    <a:pt x="0" y="368"/>
                    <a:pt x="0" y="368"/>
                  </a:cubicBezTo>
                  <a:cubicBezTo>
                    <a:pt x="1" y="368"/>
                    <a:pt x="1" y="368"/>
                    <a:pt x="2" y="368"/>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5" name="图片 14"/>
          <p:cNvPicPr>
            <a:picLocks noChangeAspect="1"/>
          </p:cNvPicPr>
          <p:nvPr/>
        </p:nvPicPr>
        <p:blipFill>
          <a:blip r:embed="rId4"/>
          <a:stretch>
            <a:fillRect/>
          </a:stretch>
        </p:blipFill>
        <p:spPr>
          <a:xfrm>
            <a:off x="6001267" y="4308360"/>
            <a:ext cx="208515" cy="208078"/>
          </a:xfrm>
          <a:prstGeom prst="rect">
            <a:avLst/>
          </a:prstGeom>
        </p:spPr>
      </p:pic>
      <p:grpSp>
        <p:nvGrpSpPr>
          <p:cNvPr id="17" name="Group 13"/>
          <p:cNvGrpSpPr>
            <a:grpSpLocks noChangeAspect="1"/>
          </p:cNvGrpSpPr>
          <p:nvPr/>
        </p:nvGrpSpPr>
        <p:grpSpPr bwMode="auto">
          <a:xfrm>
            <a:off x="6200775" y="4411663"/>
            <a:ext cx="1042988" cy="19050"/>
            <a:chOff x="3906" y="2779"/>
            <a:chExt cx="657" cy="12"/>
          </a:xfrm>
        </p:grpSpPr>
        <p:sp>
          <p:nvSpPr>
            <p:cNvPr id="18" name="AutoShape 12"/>
            <p:cNvSpPr>
              <a:spLocks noChangeAspect="1" noChangeArrowheads="1" noTextEdit="1"/>
            </p:cNvSpPr>
            <p:nvPr/>
          </p:nvSpPr>
          <p:spPr bwMode="auto">
            <a:xfrm>
              <a:off x="3906" y="2779"/>
              <a:ext cx="657"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14"/>
            <p:cNvSpPr/>
            <p:nvPr/>
          </p:nvSpPr>
          <p:spPr bwMode="auto">
            <a:xfrm>
              <a:off x="3906" y="2787"/>
              <a:ext cx="659" cy="0"/>
            </a:xfrm>
            <a:custGeom>
              <a:avLst/>
              <a:gdLst>
                <a:gd name="T0" fmla="*/ 0 w 659"/>
                <a:gd name="T1" fmla="*/ 659 w 659"/>
                <a:gd name="T2" fmla="*/ 0 w 659"/>
              </a:gdLst>
              <a:ahLst/>
              <a:cxnLst>
                <a:cxn ang="0">
                  <a:pos x="T0" y="0"/>
                </a:cxn>
                <a:cxn ang="0">
                  <a:pos x="T1" y="0"/>
                </a:cxn>
                <a:cxn ang="0">
                  <a:pos x="T2" y="0"/>
                </a:cxn>
              </a:cxnLst>
              <a:rect l="0" t="0" r="r" b="b"/>
              <a:pathLst>
                <a:path w="659">
                  <a:moveTo>
                    <a:pt x="0" y="0"/>
                  </a:moveTo>
                  <a:lnTo>
                    <a:pt x="659" y="0"/>
                  </a:lnTo>
                  <a:lnTo>
                    <a:pt x="0" y="0"/>
                  </a:lnTo>
                  <a:close/>
                </a:path>
              </a:pathLst>
            </a:custGeom>
            <a:solidFill>
              <a:srgbClr val="2A2F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Line 15"/>
            <p:cNvSpPr>
              <a:spLocks noChangeShapeType="1"/>
            </p:cNvSpPr>
            <p:nvPr/>
          </p:nvSpPr>
          <p:spPr bwMode="auto">
            <a:xfrm>
              <a:off x="3906" y="2787"/>
              <a:ext cx="65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6"/>
            <p:cNvSpPr/>
            <p:nvPr/>
          </p:nvSpPr>
          <p:spPr bwMode="auto">
            <a:xfrm>
              <a:off x="3906" y="2779"/>
              <a:ext cx="659" cy="16"/>
            </a:xfrm>
            <a:custGeom>
              <a:avLst/>
              <a:gdLst>
                <a:gd name="T0" fmla="*/ 659 w 659"/>
                <a:gd name="T1" fmla="*/ 16 h 16"/>
                <a:gd name="T2" fmla="*/ 0 w 659"/>
                <a:gd name="T3" fmla="*/ 16 h 16"/>
                <a:gd name="T4" fmla="*/ 0 w 659"/>
                <a:gd name="T5" fmla="*/ 0 h 16"/>
                <a:gd name="T6" fmla="*/ 659 w 659"/>
                <a:gd name="T7" fmla="*/ 0 h 16"/>
                <a:gd name="T8" fmla="*/ 659 w 659"/>
                <a:gd name="T9" fmla="*/ 16 h 16"/>
                <a:gd name="T10" fmla="*/ 659 w 659"/>
                <a:gd name="T11" fmla="*/ 16 h 16"/>
              </a:gdLst>
              <a:ahLst/>
              <a:cxnLst>
                <a:cxn ang="0">
                  <a:pos x="T0" y="T1"/>
                </a:cxn>
                <a:cxn ang="0">
                  <a:pos x="T2" y="T3"/>
                </a:cxn>
                <a:cxn ang="0">
                  <a:pos x="T4" y="T5"/>
                </a:cxn>
                <a:cxn ang="0">
                  <a:pos x="T6" y="T7"/>
                </a:cxn>
                <a:cxn ang="0">
                  <a:pos x="T8" y="T9"/>
                </a:cxn>
                <a:cxn ang="0">
                  <a:pos x="T10" y="T11"/>
                </a:cxn>
              </a:cxnLst>
              <a:rect l="0" t="0" r="r" b="b"/>
              <a:pathLst>
                <a:path w="659" h="16">
                  <a:moveTo>
                    <a:pt x="659" y="16"/>
                  </a:moveTo>
                  <a:lnTo>
                    <a:pt x="0" y="16"/>
                  </a:lnTo>
                  <a:lnTo>
                    <a:pt x="0" y="0"/>
                  </a:lnTo>
                  <a:lnTo>
                    <a:pt x="659" y="0"/>
                  </a:lnTo>
                  <a:lnTo>
                    <a:pt x="659" y="16"/>
                  </a:lnTo>
                  <a:lnTo>
                    <a:pt x="659" y="16"/>
                  </a:lnTo>
                  <a:close/>
                </a:path>
              </a:pathLst>
            </a:custGeom>
            <a:solidFill>
              <a:srgbClr val="46BA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2" name="图片 21"/>
          <p:cNvPicPr>
            <a:picLocks noChangeAspect="1"/>
          </p:cNvPicPr>
          <p:nvPr/>
        </p:nvPicPr>
        <p:blipFill>
          <a:blip r:embed="rId5"/>
          <a:stretch>
            <a:fillRect/>
          </a:stretch>
        </p:blipFill>
        <p:spPr>
          <a:xfrm>
            <a:off x="7225220" y="3743006"/>
            <a:ext cx="1622634" cy="1398068"/>
          </a:xfrm>
          <a:prstGeom prst="rect">
            <a:avLst/>
          </a:prstGeom>
        </p:spPr>
      </p:pic>
      <p:grpSp>
        <p:nvGrpSpPr>
          <p:cNvPr id="24" name="Group 19"/>
          <p:cNvGrpSpPr>
            <a:grpSpLocks noChangeAspect="1"/>
          </p:cNvGrpSpPr>
          <p:nvPr/>
        </p:nvGrpSpPr>
        <p:grpSpPr bwMode="auto">
          <a:xfrm>
            <a:off x="6086475" y="3251085"/>
            <a:ext cx="19050" cy="1057275"/>
            <a:chOff x="3834" y="1827"/>
            <a:chExt cx="12" cy="666"/>
          </a:xfrm>
          <a:solidFill>
            <a:srgbClr val="46BADD"/>
          </a:solidFill>
        </p:grpSpPr>
        <p:sp>
          <p:nvSpPr>
            <p:cNvPr id="25" name="AutoShape 18"/>
            <p:cNvSpPr>
              <a:spLocks noChangeAspect="1" noChangeArrowheads="1" noTextEdit="1"/>
            </p:cNvSpPr>
            <p:nvPr/>
          </p:nvSpPr>
          <p:spPr bwMode="auto">
            <a:xfrm>
              <a:off x="3834" y="1827"/>
              <a:ext cx="12" cy="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3838" y="1825"/>
              <a:ext cx="8" cy="670"/>
            </a:xfrm>
            <a:custGeom>
              <a:avLst/>
              <a:gdLst>
                <a:gd name="T0" fmla="*/ 2 w 2"/>
                <a:gd name="T1" fmla="*/ 350 h 350"/>
                <a:gd name="T2" fmla="*/ 2 w 2"/>
                <a:gd name="T3" fmla="*/ 0 h 350"/>
                <a:gd name="T4" fmla="*/ 0 w 2"/>
                <a:gd name="T5" fmla="*/ 0 h 350"/>
                <a:gd name="T6" fmla="*/ 0 w 2"/>
                <a:gd name="T7" fmla="*/ 350 h 350"/>
                <a:gd name="T8" fmla="*/ 2 w 2"/>
                <a:gd name="T9" fmla="*/ 350 h 350"/>
                <a:gd name="T10" fmla="*/ 2 w 2"/>
                <a:gd name="T11" fmla="*/ 350 h 350"/>
              </a:gdLst>
              <a:ahLst/>
              <a:cxnLst>
                <a:cxn ang="0">
                  <a:pos x="T0" y="T1"/>
                </a:cxn>
                <a:cxn ang="0">
                  <a:pos x="T2" y="T3"/>
                </a:cxn>
                <a:cxn ang="0">
                  <a:pos x="T4" y="T5"/>
                </a:cxn>
                <a:cxn ang="0">
                  <a:pos x="T6" y="T7"/>
                </a:cxn>
                <a:cxn ang="0">
                  <a:pos x="T8" y="T9"/>
                </a:cxn>
                <a:cxn ang="0">
                  <a:pos x="T10" y="T11"/>
                </a:cxn>
              </a:cxnLst>
              <a:rect l="0" t="0" r="r" b="b"/>
              <a:pathLst>
                <a:path w="2" h="350">
                  <a:moveTo>
                    <a:pt x="2" y="350"/>
                  </a:moveTo>
                  <a:cubicBezTo>
                    <a:pt x="2" y="0"/>
                    <a:pt x="2" y="0"/>
                    <a:pt x="2" y="0"/>
                  </a:cubicBezTo>
                  <a:cubicBezTo>
                    <a:pt x="1" y="0"/>
                    <a:pt x="1" y="0"/>
                    <a:pt x="0" y="0"/>
                  </a:cubicBezTo>
                  <a:cubicBezTo>
                    <a:pt x="0" y="350"/>
                    <a:pt x="0" y="350"/>
                    <a:pt x="0" y="350"/>
                  </a:cubicBezTo>
                  <a:cubicBezTo>
                    <a:pt x="1" y="350"/>
                    <a:pt x="1" y="350"/>
                    <a:pt x="2" y="350"/>
                  </a:cubicBezTo>
                  <a:cubicBezTo>
                    <a:pt x="2" y="350"/>
                    <a:pt x="2" y="350"/>
                    <a:pt x="2"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7" name="图片 26"/>
          <p:cNvPicPr>
            <a:picLocks noChangeAspect="1"/>
          </p:cNvPicPr>
          <p:nvPr/>
        </p:nvPicPr>
        <p:blipFill>
          <a:blip r:embed="rId6"/>
          <a:stretch>
            <a:fillRect/>
          </a:stretch>
        </p:blipFill>
        <p:spPr>
          <a:xfrm>
            <a:off x="6001267" y="3095510"/>
            <a:ext cx="208515" cy="208078"/>
          </a:xfrm>
          <a:prstGeom prst="rect">
            <a:avLst/>
          </a:prstGeom>
        </p:spPr>
      </p:pic>
      <p:pic>
        <p:nvPicPr>
          <p:cNvPr id="29" name="图片 28"/>
          <p:cNvPicPr>
            <a:picLocks noChangeAspect="1"/>
          </p:cNvPicPr>
          <p:nvPr/>
        </p:nvPicPr>
        <p:blipFill>
          <a:blip r:embed="rId7"/>
          <a:stretch>
            <a:fillRect/>
          </a:stretch>
        </p:blipFill>
        <p:spPr>
          <a:xfrm>
            <a:off x="4082994" y="2617975"/>
            <a:ext cx="1348354" cy="1161747"/>
          </a:xfrm>
          <a:prstGeom prst="rect">
            <a:avLst/>
          </a:prstGeom>
        </p:spPr>
      </p:pic>
      <p:grpSp>
        <p:nvGrpSpPr>
          <p:cNvPr id="31" name="Group 23"/>
          <p:cNvGrpSpPr>
            <a:grpSpLocks noChangeAspect="1"/>
          </p:cNvGrpSpPr>
          <p:nvPr/>
        </p:nvGrpSpPr>
        <p:grpSpPr bwMode="auto">
          <a:xfrm>
            <a:off x="6086475" y="1980970"/>
            <a:ext cx="19050" cy="1095375"/>
            <a:chOff x="3834" y="1815"/>
            <a:chExt cx="12" cy="690"/>
          </a:xfrm>
          <a:solidFill>
            <a:srgbClr val="F89466"/>
          </a:solidFill>
        </p:grpSpPr>
        <p:sp>
          <p:nvSpPr>
            <p:cNvPr id="32" name="AutoShape 22"/>
            <p:cNvSpPr>
              <a:spLocks noChangeAspect="1" noChangeArrowheads="1" noTextEdit="1"/>
            </p:cNvSpPr>
            <p:nvPr/>
          </p:nvSpPr>
          <p:spPr bwMode="auto">
            <a:xfrm>
              <a:off x="3834" y="1815"/>
              <a:ext cx="12" cy="6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24"/>
            <p:cNvSpPr/>
            <p:nvPr/>
          </p:nvSpPr>
          <p:spPr bwMode="auto">
            <a:xfrm>
              <a:off x="3834" y="1817"/>
              <a:ext cx="8" cy="690"/>
            </a:xfrm>
            <a:custGeom>
              <a:avLst/>
              <a:gdLst>
                <a:gd name="T0" fmla="*/ 0 w 2"/>
                <a:gd name="T1" fmla="*/ 360 h 360"/>
                <a:gd name="T2" fmla="*/ 2 w 2"/>
                <a:gd name="T3" fmla="*/ 360 h 360"/>
                <a:gd name="T4" fmla="*/ 2 w 2"/>
                <a:gd name="T5" fmla="*/ 0 h 360"/>
                <a:gd name="T6" fmla="*/ 0 w 2"/>
                <a:gd name="T7" fmla="*/ 0 h 360"/>
                <a:gd name="T8" fmla="*/ 0 w 2"/>
                <a:gd name="T9" fmla="*/ 360 h 360"/>
              </a:gdLst>
              <a:ahLst/>
              <a:cxnLst>
                <a:cxn ang="0">
                  <a:pos x="T0" y="T1"/>
                </a:cxn>
                <a:cxn ang="0">
                  <a:pos x="T2" y="T3"/>
                </a:cxn>
                <a:cxn ang="0">
                  <a:pos x="T4" y="T5"/>
                </a:cxn>
                <a:cxn ang="0">
                  <a:pos x="T6" y="T7"/>
                </a:cxn>
                <a:cxn ang="0">
                  <a:pos x="T8" y="T9"/>
                </a:cxn>
              </a:cxnLst>
              <a:rect l="0" t="0" r="r" b="b"/>
              <a:pathLst>
                <a:path w="2" h="360">
                  <a:moveTo>
                    <a:pt x="0" y="360"/>
                  </a:moveTo>
                  <a:cubicBezTo>
                    <a:pt x="1" y="360"/>
                    <a:pt x="1" y="360"/>
                    <a:pt x="2" y="360"/>
                  </a:cubicBezTo>
                  <a:cubicBezTo>
                    <a:pt x="2" y="0"/>
                    <a:pt x="2" y="0"/>
                    <a:pt x="2" y="0"/>
                  </a:cubicBezTo>
                  <a:cubicBezTo>
                    <a:pt x="1" y="0"/>
                    <a:pt x="1" y="0"/>
                    <a:pt x="0" y="0"/>
                  </a:cubicBezTo>
                  <a:lnTo>
                    <a:pt x="0"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5" name="图片 34"/>
          <p:cNvPicPr>
            <a:picLocks noChangeAspect="1"/>
          </p:cNvPicPr>
          <p:nvPr/>
        </p:nvPicPr>
        <p:blipFill>
          <a:blip r:embed="rId8"/>
          <a:stretch>
            <a:fillRect/>
          </a:stretch>
        </p:blipFill>
        <p:spPr>
          <a:xfrm>
            <a:off x="5991225" y="1797556"/>
            <a:ext cx="208515" cy="208078"/>
          </a:xfrm>
          <a:prstGeom prst="rect">
            <a:avLst/>
          </a:prstGeom>
        </p:spPr>
      </p:pic>
      <p:grpSp>
        <p:nvGrpSpPr>
          <p:cNvPr id="37" name="Group 27"/>
          <p:cNvGrpSpPr>
            <a:grpSpLocks noChangeAspect="1"/>
          </p:cNvGrpSpPr>
          <p:nvPr/>
        </p:nvGrpSpPr>
        <p:grpSpPr bwMode="auto">
          <a:xfrm>
            <a:off x="6178550" y="1876425"/>
            <a:ext cx="669925" cy="26988"/>
            <a:chOff x="3892" y="1182"/>
            <a:chExt cx="422" cy="17"/>
          </a:xfrm>
          <a:solidFill>
            <a:srgbClr val="7030A0"/>
          </a:solidFill>
        </p:grpSpPr>
        <p:sp>
          <p:nvSpPr>
            <p:cNvPr id="38" name="AutoShape 26"/>
            <p:cNvSpPr>
              <a:spLocks noChangeAspect="1" noChangeArrowheads="1" noTextEdit="1"/>
            </p:cNvSpPr>
            <p:nvPr/>
          </p:nvSpPr>
          <p:spPr bwMode="auto">
            <a:xfrm>
              <a:off x="3892" y="1182"/>
              <a:ext cx="422"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Freeform 28"/>
            <p:cNvSpPr/>
            <p:nvPr/>
          </p:nvSpPr>
          <p:spPr bwMode="auto">
            <a:xfrm>
              <a:off x="3961" y="1182"/>
              <a:ext cx="142" cy="17"/>
            </a:xfrm>
            <a:custGeom>
              <a:avLst/>
              <a:gdLst>
                <a:gd name="T0" fmla="*/ 0 w 2"/>
                <a:gd name="T1" fmla="*/ 0 h 219"/>
                <a:gd name="T2" fmla="*/ 0 w 2"/>
                <a:gd name="T3" fmla="*/ 219 h 219"/>
                <a:gd name="T4" fmla="*/ 2 w 2"/>
                <a:gd name="T5" fmla="*/ 219 h 219"/>
                <a:gd name="T6" fmla="*/ 2 w 2"/>
                <a:gd name="T7" fmla="*/ 219 h 219"/>
                <a:gd name="T8" fmla="*/ 2 w 2"/>
                <a:gd name="T9" fmla="*/ 0 h 219"/>
                <a:gd name="T10" fmla="*/ 0 w 2"/>
                <a:gd name="T11" fmla="*/ 0 h 219"/>
              </a:gdLst>
              <a:ahLst/>
              <a:cxnLst>
                <a:cxn ang="0">
                  <a:pos x="T0" y="T1"/>
                </a:cxn>
                <a:cxn ang="0">
                  <a:pos x="T2" y="T3"/>
                </a:cxn>
                <a:cxn ang="0">
                  <a:pos x="T4" y="T5"/>
                </a:cxn>
                <a:cxn ang="0">
                  <a:pos x="T6" y="T7"/>
                </a:cxn>
                <a:cxn ang="0">
                  <a:pos x="T8" y="T9"/>
                </a:cxn>
                <a:cxn ang="0">
                  <a:pos x="T10" y="T11"/>
                </a:cxn>
              </a:cxnLst>
              <a:rect l="0" t="0" r="r" b="b"/>
              <a:pathLst>
                <a:path w="2" h="219">
                  <a:moveTo>
                    <a:pt x="0" y="0"/>
                  </a:moveTo>
                  <a:cubicBezTo>
                    <a:pt x="0" y="219"/>
                    <a:pt x="0" y="219"/>
                    <a:pt x="0" y="219"/>
                  </a:cubicBezTo>
                  <a:cubicBezTo>
                    <a:pt x="1" y="219"/>
                    <a:pt x="1" y="219"/>
                    <a:pt x="2" y="219"/>
                  </a:cubicBezTo>
                  <a:cubicBezTo>
                    <a:pt x="2" y="219"/>
                    <a:pt x="2" y="219"/>
                    <a:pt x="2" y="219"/>
                  </a:cubicBezTo>
                  <a:cubicBezTo>
                    <a:pt x="2"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9"/>
            <p:cNvSpPr/>
            <p:nvPr/>
          </p:nvSpPr>
          <p:spPr bwMode="auto">
            <a:xfrm>
              <a:off x="4103" y="1182"/>
              <a:ext cx="142" cy="17"/>
            </a:xfrm>
            <a:custGeom>
              <a:avLst/>
              <a:gdLst>
                <a:gd name="T0" fmla="*/ 0 w 2"/>
                <a:gd name="T1" fmla="*/ 0 h 219"/>
                <a:gd name="T2" fmla="*/ 0 w 2"/>
                <a:gd name="T3" fmla="*/ 219 h 219"/>
                <a:gd name="T4" fmla="*/ 2 w 2"/>
                <a:gd name="T5" fmla="*/ 219 h 219"/>
                <a:gd name="T6" fmla="*/ 2 w 2"/>
                <a:gd name="T7" fmla="*/ 0 h 219"/>
                <a:gd name="T8" fmla="*/ 0 w 2"/>
                <a:gd name="T9" fmla="*/ 0 h 219"/>
              </a:gdLst>
              <a:ahLst/>
              <a:cxnLst>
                <a:cxn ang="0">
                  <a:pos x="T0" y="T1"/>
                </a:cxn>
                <a:cxn ang="0">
                  <a:pos x="T2" y="T3"/>
                </a:cxn>
                <a:cxn ang="0">
                  <a:pos x="T4" y="T5"/>
                </a:cxn>
                <a:cxn ang="0">
                  <a:pos x="T6" y="T7"/>
                </a:cxn>
                <a:cxn ang="0">
                  <a:pos x="T8" y="T9"/>
                </a:cxn>
              </a:cxnLst>
              <a:rect l="0" t="0" r="r" b="b"/>
              <a:pathLst>
                <a:path w="2" h="219">
                  <a:moveTo>
                    <a:pt x="0" y="0"/>
                  </a:moveTo>
                  <a:cubicBezTo>
                    <a:pt x="0" y="219"/>
                    <a:pt x="0" y="219"/>
                    <a:pt x="0" y="219"/>
                  </a:cubicBezTo>
                  <a:cubicBezTo>
                    <a:pt x="1" y="219"/>
                    <a:pt x="1" y="219"/>
                    <a:pt x="2" y="219"/>
                  </a:cubicBezTo>
                  <a:cubicBezTo>
                    <a:pt x="2"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1" name="图片 40"/>
          <p:cNvPicPr>
            <a:picLocks noChangeAspect="1"/>
          </p:cNvPicPr>
          <p:nvPr/>
        </p:nvPicPr>
        <p:blipFill>
          <a:blip r:embed="rId9"/>
          <a:stretch>
            <a:fillRect/>
          </a:stretch>
        </p:blipFill>
        <p:spPr>
          <a:xfrm rot="5400000">
            <a:off x="6950013" y="1150000"/>
            <a:ext cx="1303749" cy="1506825"/>
          </a:xfrm>
          <a:prstGeom prst="rect">
            <a:avLst/>
          </a:prstGeom>
        </p:spPr>
      </p:pic>
      <p:sp>
        <p:nvSpPr>
          <p:cNvPr id="42" name="矩形 41"/>
          <p:cNvSpPr/>
          <p:nvPr/>
        </p:nvSpPr>
        <p:spPr>
          <a:xfrm>
            <a:off x="963153" y="5247495"/>
            <a:ext cx="2029848" cy="769441"/>
          </a:xfrm>
          <a:prstGeom prst="rect">
            <a:avLst/>
          </a:prstGeom>
        </p:spPr>
        <p:txBody>
          <a:bodyPr wrap="square">
            <a:spAutoFit/>
          </a:bodyPr>
          <a:lstStyle/>
          <a:p>
            <a:pPr algn="ctr">
              <a:lnSpc>
                <a:spcPct val="130000"/>
              </a:lnSpc>
              <a:buSzPct val="25000"/>
            </a:pPr>
            <a:r>
              <a:rPr lang="zh-CN" altLang="en-US" sz="2000" b="1" dirty="0">
                <a:solidFill>
                  <a:srgbClr val="A8BCBC"/>
                </a:solidFill>
                <a:latin typeface="微软雅黑" panose="020B0503020204020204" pitchFamily="34" charset="-122"/>
                <a:ea typeface="微软雅黑" panose="020B0503020204020204" pitchFamily="34" charset="-122"/>
                <a:cs typeface="+mn-ea"/>
                <a:sym typeface="+mn-lt"/>
              </a:rPr>
              <a:t>历程一</a:t>
            </a:r>
            <a:endParaRPr lang="id-ID" altLang="zh-CN" sz="2000" b="1" dirty="0">
              <a:solidFill>
                <a:srgbClr val="A8BCBC"/>
              </a:solidFill>
              <a:latin typeface="微软雅黑" panose="020B0503020204020204" pitchFamily="34" charset="-122"/>
              <a:ea typeface="微软雅黑" panose="020B0503020204020204" pitchFamily="34" charset="-122"/>
              <a:cs typeface="+mn-ea"/>
              <a:sym typeface="+mn-lt"/>
            </a:endParaRPr>
          </a:p>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建立评价指标</a:t>
            </a:r>
          </a:p>
        </p:txBody>
      </p:sp>
      <p:sp>
        <p:nvSpPr>
          <p:cNvPr id="43" name="文本框 42"/>
          <p:cNvSpPr txBox="1"/>
          <p:nvPr/>
        </p:nvSpPr>
        <p:spPr>
          <a:xfrm>
            <a:off x="3473755" y="5508953"/>
            <a:ext cx="1457325"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stage1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44" name="Group 32"/>
          <p:cNvGrpSpPr>
            <a:grpSpLocks noChangeAspect="1"/>
          </p:cNvGrpSpPr>
          <p:nvPr/>
        </p:nvGrpSpPr>
        <p:grpSpPr bwMode="auto">
          <a:xfrm>
            <a:off x="4967288" y="5743575"/>
            <a:ext cx="1023937" cy="26988"/>
            <a:chOff x="3129" y="3618"/>
            <a:chExt cx="645" cy="17"/>
          </a:xfrm>
        </p:grpSpPr>
        <p:sp>
          <p:nvSpPr>
            <p:cNvPr id="45" name="AutoShape 31"/>
            <p:cNvSpPr>
              <a:spLocks noChangeAspect="1" noChangeArrowheads="1" noTextEdit="1"/>
            </p:cNvSpPr>
            <p:nvPr/>
          </p:nvSpPr>
          <p:spPr bwMode="auto">
            <a:xfrm>
              <a:off x="3129" y="3618"/>
              <a:ext cx="645"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Freeform 33"/>
            <p:cNvSpPr/>
            <p:nvPr/>
          </p:nvSpPr>
          <p:spPr bwMode="auto">
            <a:xfrm>
              <a:off x="3129" y="3627"/>
              <a:ext cx="643" cy="0"/>
            </a:xfrm>
            <a:custGeom>
              <a:avLst/>
              <a:gdLst>
                <a:gd name="T0" fmla="*/ 0 w 643"/>
                <a:gd name="T1" fmla="*/ 643 w 643"/>
                <a:gd name="T2" fmla="*/ 0 w 643"/>
              </a:gdLst>
              <a:ahLst/>
              <a:cxnLst>
                <a:cxn ang="0">
                  <a:pos x="T0" y="0"/>
                </a:cxn>
                <a:cxn ang="0">
                  <a:pos x="T1" y="0"/>
                </a:cxn>
                <a:cxn ang="0">
                  <a:pos x="T2" y="0"/>
                </a:cxn>
              </a:cxnLst>
              <a:rect l="0" t="0" r="r" b="b"/>
              <a:pathLst>
                <a:path w="643">
                  <a:moveTo>
                    <a:pt x="0" y="0"/>
                  </a:moveTo>
                  <a:lnTo>
                    <a:pt x="643" y="0"/>
                  </a:lnTo>
                  <a:lnTo>
                    <a:pt x="0" y="0"/>
                  </a:lnTo>
                  <a:close/>
                </a:path>
              </a:pathLst>
            </a:custGeom>
            <a:solidFill>
              <a:srgbClr val="2A2F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Line 34"/>
            <p:cNvSpPr>
              <a:spLocks noChangeShapeType="1"/>
            </p:cNvSpPr>
            <p:nvPr/>
          </p:nvSpPr>
          <p:spPr bwMode="auto">
            <a:xfrm>
              <a:off x="3129" y="3627"/>
              <a:ext cx="64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5"/>
            <p:cNvSpPr/>
            <p:nvPr/>
          </p:nvSpPr>
          <p:spPr bwMode="auto">
            <a:xfrm>
              <a:off x="3129" y="3621"/>
              <a:ext cx="643" cy="14"/>
            </a:xfrm>
            <a:custGeom>
              <a:avLst/>
              <a:gdLst>
                <a:gd name="T0" fmla="*/ 643 w 643"/>
                <a:gd name="T1" fmla="*/ 14 h 14"/>
                <a:gd name="T2" fmla="*/ 0 w 643"/>
                <a:gd name="T3" fmla="*/ 14 h 14"/>
                <a:gd name="T4" fmla="*/ 0 w 643"/>
                <a:gd name="T5" fmla="*/ 0 h 14"/>
                <a:gd name="T6" fmla="*/ 643 w 643"/>
                <a:gd name="T7" fmla="*/ 0 h 14"/>
                <a:gd name="T8" fmla="*/ 643 w 643"/>
                <a:gd name="T9" fmla="*/ 14 h 14"/>
                <a:gd name="T10" fmla="*/ 643 w 643"/>
                <a:gd name="T11" fmla="*/ 14 h 14"/>
              </a:gdLst>
              <a:ahLst/>
              <a:cxnLst>
                <a:cxn ang="0">
                  <a:pos x="T0" y="T1"/>
                </a:cxn>
                <a:cxn ang="0">
                  <a:pos x="T2" y="T3"/>
                </a:cxn>
                <a:cxn ang="0">
                  <a:pos x="T4" y="T5"/>
                </a:cxn>
                <a:cxn ang="0">
                  <a:pos x="T6" y="T7"/>
                </a:cxn>
                <a:cxn ang="0">
                  <a:pos x="T8" y="T9"/>
                </a:cxn>
                <a:cxn ang="0">
                  <a:pos x="T10" y="T11"/>
                </a:cxn>
              </a:cxnLst>
              <a:rect l="0" t="0" r="r" b="b"/>
              <a:pathLst>
                <a:path w="643" h="14">
                  <a:moveTo>
                    <a:pt x="643" y="14"/>
                  </a:moveTo>
                  <a:lnTo>
                    <a:pt x="0" y="14"/>
                  </a:lnTo>
                  <a:lnTo>
                    <a:pt x="0" y="0"/>
                  </a:lnTo>
                  <a:lnTo>
                    <a:pt x="643" y="0"/>
                  </a:lnTo>
                  <a:lnTo>
                    <a:pt x="643" y="14"/>
                  </a:lnTo>
                  <a:lnTo>
                    <a:pt x="643" y="14"/>
                  </a:lnTo>
                  <a:close/>
                </a:path>
              </a:pathLst>
            </a:custGeom>
            <a:solidFill>
              <a:srgbClr val="A8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Group 38"/>
          <p:cNvGrpSpPr>
            <a:grpSpLocks noChangeAspect="1"/>
          </p:cNvGrpSpPr>
          <p:nvPr/>
        </p:nvGrpSpPr>
        <p:grpSpPr bwMode="auto">
          <a:xfrm>
            <a:off x="5411788" y="3176588"/>
            <a:ext cx="588962" cy="19050"/>
            <a:chOff x="3409" y="2001"/>
            <a:chExt cx="371" cy="12"/>
          </a:xfrm>
        </p:grpSpPr>
        <p:sp>
          <p:nvSpPr>
            <p:cNvPr id="50" name="AutoShape 37"/>
            <p:cNvSpPr>
              <a:spLocks noChangeAspect="1" noChangeArrowheads="1" noTextEdit="1"/>
            </p:cNvSpPr>
            <p:nvPr/>
          </p:nvSpPr>
          <p:spPr bwMode="auto">
            <a:xfrm>
              <a:off x="3409" y="2001"/>
              <a:ext cx="371"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Freeform 39"/>
            <p:cNvSpPr/>
            <p:nvPr/>
          </p:nvSpPr>
          <p:spPr bwMode="auto">
            <a:xfrm>
              <a:off x="3407" y="2009"/>
              <a:ext cx="373" cy="0"/>
            </a:xfrm>
            <a:custGeom>
              <a:avLst/>
              <a:gdLst>
                <a:gd name="T0" fmla="*/ 0 w 373"/>
                <a:gd name="T1" fmla="*/ 373 w 373"/>
                <a:gd name="T2" fmla="*/ 0 w 373"/>
              </a:gdLst>
              <a:ahLst/>
              <a:cxnLst>
                <a:cxn ang="0">
                  <a:pos x="T0" y="0"/>
                </a:cxn>
                <a:cxn ang="0">
                  <a:pos x="T1" y="0"/>
                </a:cxn>
                <a:cxn ang="0">
                  <a:pos x="T2" y="0"/>
                </a:cxn>
              </a:cxnLst>
              <a:rect l="0" t="0" r="r" b="b"/>
              <a:pathLst>
                <a:path w="373">
                  <a:moveTo>
                    <a:pt x="0" y="0"/>
                  </a:moveTo>
                  <a:lnTo>
                    <a:pt x="373" y="0"/>
                  </a:lnTo>
                  <a:lnTo>
                    <a:pt x="0" y="0"/>
                  </a:lnTo>
                  <a:close/>
                </a:path>
              </a:pathLst>
            </a:custGeom>
            <a:solidFill>
              <a:srgbClr val="F894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Line 40"/>
            <p:cNvSpPr>
              <a:spLocks noChangeShapeType="1"/>
            </p:cNvSpPr>
            <p:nvPr/>
          </p:nvSpPr>
          <p:spPr bwMode="auto">
            <a:xfrm>
              <a:off x="3407" y="2009"/>
              <a:ext cx="37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1"/>
            <p:cNvSpPr/>
            <p:nvPr/>
          </p:nvSpPr>
          <p:spPr bwMode="auto">
            <a:xfrm>
              <a:off x="3407" y="2001"/>
              <a:ext cx="373" cy="16"/>
            </a:xfrm>
            <a:custGeom>
              <a:avLst/>
              <a:gdLst>
                <a:gd name="T0" fmla="*/ 373 w 373"/>
                <a:gd name="T1" fmla="*/ 16 h 16"/>
                <a:gd name="T2" fmla="*/ 0 w 373"/>
                <a:gd name="T3" fmla="*/ 16 h 16"/>
                <a:gd name="T4" fmla="*/ 0 w 373"/>
                <a:gd name="T5" fmla="*/ 0 h 16"/>
                <a:gd name="T6" fmla="*/ 373 w 373"/>
                <a:gd name="T7" fmla="*/ 0 h 16"/>
                <a:gd name="T8" fmla="*/ 373 w 373"/>
                <a:gd name="T9" fmla="*/ 16 h 16"/>
                <a:gd name="T10" fmla="*/ 373 w 373"/>
                <a:gd name="T11" fmla="*/ 16 h 16"/>
              </a:gdLst>
              <a:ahLst/>
              <a:cxnLst>
                <a:cxn ang="0">
                  <a:pos x="T0" y="T1"/>
                </a:cxn>
                <a:cxn ang="0">
                  <a:pos x="T2" y="T3"/>
                </a:cxn>
                <a:cxn ang="0">
                  <a:pos x="T4" y="T5"/>
                </a:cxn>
                <a:cxn ang="0">
                  <a:pos x="T6" y="T7"/>
                </a:cxn>
                <a:cxn ang="0">
                  <a:pos x="T8" y="T9"/>
                </a:cxn>
                <a:cxn ang="0">
                  <a:pos x="T10" y="T11"/>
                </a:cxn>
              </a:cxnLst>
              <a:rect l="0" t="0" r="r" b="b"/>
              <a:pathLst>
                <a:path w="373" h="16">
                  <a:moveTo>
                    <a:pt x="373" y="16"/>
                  </a:moveTo>
                  <a:lnTo>
                    <a:pt x="0" y="16"/>
                  </a:lnTo>
                  <a:lnTo>
                    <a:pt x="0" y="0"/>
                  </a:lnTo>
                  <a:lnTo>
                    <a:pt x="373" y="0"/>
                  </a:lnTo>
                  <a:lnTo>
                    <a:pt x="373" y="16"/>
                  </a:lnTo>
                  <a:lnTo>
                    <a:pt x="373" y="16"/>
                  </a:lnTo>
                  <a:close/>
                </a:path>
              </a:pathLst>
            </a:custGeom>
            <a:solidFill>
              <a:srgbClr val="F894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2"/>
            <p:cNvSpPr/>
            <p:nvPr/>
          </p:nvSpPr>
          <p:spPr bwMode="auto">
            <a:xfrm>
              <a:off x="3407" y="2009"/>
              <a:ext cx="373" cy="0"/>
            </a:xfrm>
            <a:custGeom>
              <a:avLst/>
              <a:gdLst>
                <a:gd name="T0" fmla="*/ 0 w 373"/>
                <a:gd name="T1" fmla="*/ 373 w 373"/>
                <a:gd name="T2" fmla="*/ 0 w 373"/>
              </a:gdLst>
              <a:ahLst/>
              <a:cxnLst>
                <a:cxn ang="0">
                  <a:pos x="T0" y="0"/>
                </a:cxn>
                <a:cxn ang="0">
                  <a:pos x="T1" y="0"/>
                </a:cxn>
                <a:cxn ang="0">
                  <a:pos x="T2" y="0"/>
                </a:cxn>
              </a:cxnLst>
              <a:rect l="0" t="0" r="r" b="b"/>
              <a:pathLst>
                <a:path w="373">
                  <a:moveTo>
                    <a:pt x="0" y="0"/>
                  </a:moveTo>
                  <a:lnTo>
                    <a:pt x="373" y="0"/>
                  </a:lnTo>
                  <a:lnTo>
                    <a:pt x="0" y="0"/>
                  </a:lnTo>
                  <a:close/>
                </a:path>
              </a:pathLst>
            </a:custGeom>
            <a:solidFill>
              <a:srgbClr val="F894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Line 43"/>
            <p:cNvSpPr>
              <a:spLocks noChangeShapeType="1"/>
            </p:cNvSpPr>
            <p:nvPr/>
          </p:nvSpPr>
          <p:spPr bwMode="auto">
            <a:xfrm>
              <a:off x="3407" y="2009"/>
              <a:ext cx="37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4"/>
            <p:cNvSpPr/>
            <p:nvPr/>
          </p:nvSpPr>
          <p:spPr bwMode="auto">
            <a:xfrm>
              <a:off x="3407" y="2001"/>
              <a:ext cx="373" cy="16"/>
            </a:xfrm>
            <a:custGeom>
              <a:avLst/>
              <a:gdLst>
                <a:gd name="T0" fmla="*/ 373 w 373"/>
                <a:gd name="T1" fmla="*/ 16 h 16"/>
                <a:gd name="T2" fmla="*/ 0 w 373"/>
                <a:gd name="T3" fmla="*/ 16 h 16"/>
                <a:gd name="T4" fmla="*/ 0 w 373"/>
                <a:gd name="T5" fmla="*/ 0 h 16"/>
                <a:gd name="T6" fmla="*/ 373 w 373"/>
                <a:gd name="T7" fmla="*/ 0 h 16"/>
                <a:gd name="T8" fmla="*/ 373 w 373"/>
                <a:gd name="T9" fmla="*/ 16 h 16"/>
                <a:gd name="T10" fmla="*/ 373 w 373"/>
                <a:gd name="T11" fmla="*/ 16 h 16"/>
              </a:gdLst>
              <a:ahLst/>
              <a:cxnLst>
                <a:cxn ang="0">
                  <a:pos x="T0" y="T1"/>
                </a:cxn>
                <a:cxn ang="0">
                  <a:pos x="T2" y="T3"/>
                </a:cxn>
                <a:cxn ang="0">
                  <a:pos x="T4" y="T5"/>
                </a:cxn>
                <a:cxn ang="0">
                  <a:pos x="T6" y="T7"/>
                </a:cxn>
                <a:cxn ang="0">
                  <a:pos x="T8" y="T9"/>
                </a:cxn>
                <a:cxn ang="0">
                  <a:pos x="T10" y="T11"/>
                </a:cxn>
              </a:cxnLst>
              <a:rect l="0" t="0" r="r" b="b"/>
              <a:pathLst>
                <a:path w="373" h="16">
                  <a:moveTo>
                    <a:pt x="373" y="16"/>
                  </a:moveTo>
                  <a:lnTo>
                    <a:pt x="0" y="16"/>
                  </a:lnTo>
                  <a:lnTo>
                    <a:pt x="0" y="0"/>
                  </a:lnTo>
                  <a:lnTo>
                    <a:pt x="373" y="0"/>
                  </a:lnTo>
                  <a:lnTo>
                    <a:pt x="373" y="16"/>
                  </a:lnTo>
                  <a:lnTo>
                    <a:pt x="373" y="16"/>
                  </a:lnTo>
                  <a:close/>
                </a:path>
              </a:pathLst>
            </a:custGeom>
            <a:solidFill>
              <a:srgbClr val="F894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矩形 56"/>
          <p:cNvSpPr/>
          <p:nvPr/>
        </p:nvSpPr>
        <p:spPr>
          <a:xfrm>
            <a:off x="9064584" y="3917203"/>
            <a:ext cx="2351129" cy="769441"/>
          </a:xfrm>
          <a:prstGeom prst="rect">
            <a:avLst/>
          </a:prstGeom>
        </p:spPr>
        <p:txBody>
          <a:bodyPr wrap="square">
            <a:spAutoFit/>
          </a:bodyPr>
          <a:lstStyle/>
          <a:p>
            <a:pPr algn="ctr">
              <a:lnSpc>
                <a:spcPct val="130000"/>
              </a:lnSpc>
              <a:buSzPct val="25000"/>
            </a:pPr>
            <a:r>
              <a:rPr lang="zh-CN" altLang="en-US" sz="2000" b="1" dirty="0">
                <a:solidFill>
                  <a:srgbClr val="46BADD"/>
                </a:solidFill>
                <a:latin typeface="微软雅黑" panose="020B0503020204020204" pitchFamily="34" charset="-122"/>
                <a:ea typeface="微软雅黑" panose="020B0503020204020204" pitchFamily="34" charset="-122"/>
                <a:cs typeface="+mn-ea"/>
                <a:sym typeface="+mn-lt"/>
              </a:rPr>
              <a:t>历程二</a:t>
            </a:r>
            <a:endParaRPr lang="id-ID" altLang="zh-CN" sz="2000" b="1" dirty="0">
              <a:solidFill>
                <a:srgbClr val="46BADD"/>
              </a:solidFill>
              <a:latin typeface="微软雅黑" panose="020B0503020204020204" pitchFamily="34" charset="-122"/>
              <a:ea typeface="微软雅黑" panose="020B0503020204020204" pitchFamily="34" charset="-122"/>
              <a:cs typeface="+mn-ea"/>
              <a:sym typeface="+mn-lt"/>
            </a:endParaRPr>
          </a:p>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评估编程水平</a:t>
            </a:r>
          </a:p>
        </p:txBody>
      </p:sp>
      <p:sp>
        <p:nvSpPr>
          <p:cNvPr id="58" name="文本框 57"/>
          <p:cNvSpPr txBox="1"/>
          <p:nvPr/>
        </p:nvSpPr>
        <p:spPr>
          <a:xfrm>
            <a:off x="7460493" y="4175453"/>
            <a:ext cx="1402253"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stage2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1494707" y="2695909"/>
            <a:ext cx="2029848" cy="769441"/>
          </a:xfrm>
          <a:prstGeom prst="rect">
            <a:avLst/>
          </a:prstGeom>
        </p:spPr>
        <p:txBody>
          <a:bodyPr wrap="square">
            <a:spAutoFit/>
          </a:bodyPr>
          <a:lstStyle/>
          <a:p>
            <a:pPr algn="ctr">
              <a:lnSpc>
                <a:spcPct val="130000"/>
              </a:lnSpc>
              <a:buSzPct val="25000"/>
            </a:pPr>
            <a:r>
              <a:rPr lang="zh-CN" altLang="en-US" sz="2000" b="1" dirty="0">
                <a:solidFill>
                  <a:srgbClr val="F89466"/>
                </a:solidFill>
                <a:latin typeface="微软雅黑" panose="020B0503020204020204" pitchFamily="34" charset="-122"/>
                <a:ea typeface="微软雅黑" panose="020B0503020204020204" pitchFamily="34" charset="-122"/>
                <a:cs typeface="+mn-ea"/>
                <a:sym typeface="+mn-lt"/>
              </a:rPr>
              <a:t>历程三</a:t>
            </a:r>
            <a:endParaRPr lang="id-ID" altLang="zh-CN" sz="2000" b="1" dirty="0">
              <a:solidFill>
                <a:srgbClr val="F89466"/>
              </a:solidFill>
              <a:latin typeface="微软雅黑" panose="020B0503020204020204" pitchFamily="34" charset="-122"/>
              <a:ea typeface="微软雅黑" panose="020B0503020204020204" pitchFamily="34" charset="-122"/>
              <a:cs typeface="+mn-ea"/>
              <a:sym typeface="+mn-lt"/>
            </a:endParaRPr>
          </a:p>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分析匹配数据</a:t>
            </a:r>
          </a:p>
        </p:txBody>
      </p:sp>
      <p:sp>
        <p:nvSpPr>
          <p:cNvPr id="60" name="文本框 59"/>
          <p:cNvSpPr txBox="1"/>
          <p:nvPr/>
        </p:nvSpPr>
        <p:spPr>
          <a:xfrm>
            <a:off x="3971666" y="2934028"/>
            <a:ext cx="1457325"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stage3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8658716" y="1380193"/>
            <a:ext cx="2351129" cy="769441"/>
          </a:xfrm>
          <a:prstGeom prst="rect">
            <a:avLst/>
          </a:prstGeom>
        </p:spPr>
        <p:txBody>
          <a:bodyPr wrap="square">
            <a:spAutoFit/>
          </a:bodyPr>
          <a:lstStyle/>
          <a:p>
            <a:pPr algn="ctr">
              <a:lnSpc>
                <a:spcPct val="130000"/>
              </a:lnSpc>
              <a:buSzPct val="25000"/>
            </a:pPr>
            <a:r>
              <a:rPr lang="zh-CN" altLang="en-US" sz="2000" b="1" dirty="0">
                <a:solidFill>
                  <a:srgbClr val="8D66A9"/>
                </a:solidFill>
                <a:latin typeface="微软雅黑" panose="020B0503020204020204" pitchFamily="34" charset="-122"/>
                <a:ea typeface="微软雅黑" panose="020B0503020204020204" pitchFamily="34" charset="-122"/>
                <a:cs typeface="+mn-ea"/>
                <a:sym typeface="+mn-lt"/>
              </a:rPr>
              <a:t>历程四</a:t>
            </a:r>
            <a:endParaRPr lang="id-ID" altLang="zh-CN" sz="2000" b="1" dirty="0">
              <a:solidFill>
                <a:srgbClr val="8D66A9"/>
              </a:solidFill>
              <a:latin typeface="微软雅黑" panose="020B0503020204020204" pitchFamily="34" charset="-122"/>
              <a:ea typeface="微软雅黑" panose="020B0503020204020204" pitchFamily="34" charset="-122"/>
              <a:cs typeface="+mn-ea"/>
              <a:sym typeface="+mn-lt"/>
            </a:endParaRPr>
          </a:p>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得到最佳组配</a:t>
            </a:r>
          </a:p>
        </p:txBody>
      </p:sp>
      <p:sp>
        <p:nvSpPr>
          <p:cNvPr id="62" name="文本框 61"/>
          <p:cNvSpPr txBox="1"/>
          <p:nvPr/>
        </p:nvSpPr>
        <p:spPr>
          <a:xfrm>
            <a:off x="7035800" y="1628309"/>
            <a:ext cx="1402253"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stage4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400175" y="288460"/>
            <a:ext cx="319214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什么是编程</a:t>
            </a:r>
            <a:r>
              <a:rPr lang="en-US" altLang="zh-CN" sz="2800" b="1" dirty="0">
                <a:solidFill>
                  <a:schemeClr val="bg1"/>
                </a:solidFill>
                <a:latin typeface="微软雅黑" panose="020B0503020204020204" pitchFamily="34" charset="-122"/>
                <a:ea typeface="微软雅黑" panose="020B0503020204020204" pitchFamily="34" charset="-122"/>
              </a:rPr>
              <a:t>cp</a:t>
            </a:r>
            <a:r>
              <a:rPr lang="zh-CN" altLang="en-US" sz="2800" b="1" dirty="0">
                <a:solidFill>
                  <a:schemeClr val="bg1"/>
                </a:solidFill>
                <a:latin typeface="微软雅黑" panose="020B0503020204020204" pitchFamily="34" charset="-122"/>
                <a:ea typeface="微软雅黑" panose="020B0503020204020204" pitchFamily="34" charset="-122"/>
              </a:rPr>
              <a:t>组配？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593976" y="1337253"/>
            <a:ext cx="2800350" cy="1800493"/>
          </a:xfrm>
          <a:prstGeom prst="roundRect">
            <a:avLst/>
          </a:prstGeom>
          <a:solidFill>
            <a:srgbClr val="706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5131" y="1758115"/>
            <a:ext cx="3472621" cy="3472621"/>
          </a:xfrm>
          <a:prstGeom prst="rect">
            <a:avLst/>
          </a:prstGeom>
        </p:spPr>
      </p:pic>
      <p:sp>
        <p:nvSpPr>
          <p:cNvPr id="10" name="矩形 9"/>
          <p:cNvSpPr/>
          <p:nvPr/>
        </p:nvSpPr>
        <p:spPr>
          <a:xfrm>
            <a:off x="731044" y="1337254"/>
            <a:ext cx="2633664" cy="2167068"/>
          </a:xfrm>
          <a:prstGeom prst="rect">
            <a:avLst/>
          </a:prstGeom>
        </p:spPr>
        <p:txBody>
          <a:bodyPr wrap="square">
            <a:spAutoFit/>
          </a:bodyPr>
          <a:lstStyle/>
          <a:p>
            <a:pPr algn="ctr">
              <a:lnSpc>
                <a:spcPct val="150000"/>
              </a:lnSpc>
              <a:defRPr/>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建立评价指标</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defRPr/>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题目完成率 </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debug</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时间</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defRPr/>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提交次数 做题顺序</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defRPr/>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原码时空损耗</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13" name="连接符: 肘形 12"/>
          <p:cNvCxnSpPr/>
          <p:nvPr/>
        </p:nvCxnSpPr>
        <p:spPr>
          <a:xfrm>
            <a:off x="3364708" y="1557338"/>
            <a:ext cx="778667" cy="557212"/>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cxnSp>
        <p:nvCxnSpPr>
          <p:cNvPr id="14" name="连接符: 肘形 13"/>
          <p:cNvCxnSpPr/>
          <p:nvPr/>
        </p:nvCxnSpPr>
        <p:spPr>
          <a:xfrm flipV="1">
            <a:off x="7440216" y="1557338"/>
            <a:ext cx="817959" cy="401555"/>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sp>
        <p:nvSpPr>
          <p:cNvPr id="16" name="矩形: 圆角 15"/>
          <p:cNvSpPr/>
          <p:nvPr/>
        </p:nvSpPr>
        <p:spPr>
          <a:xfrm>
            <a:off x="8258175" y="1337253"/>
            <a:ext cx="2800350" cy="1800493"/>
          </a:xfrm>
          <a:prstGeom prst="roundRect">
            <a:avLst/>
          </a:prstGeom>
          <a:solidFill>
            <a:srgbClr val="EE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395243" y="1337254"/>
            <a:ext cx="2633664" cy="1751570"/>
          </a:xfrm>
          <a:prstGeom prst="rect">
            <a:avLst/>
          </a:prstGeom>
        </p:spPr>
        <p:txBody>
          <a:bodyPr wrap="square">
            <a:spAutoFit/>
          </a:bodyPr>
          <a:lstStyle/>
          <a:p>
            <a:pPr algn="ctr">
              <a:lnSpc>
                <a:spcPct val="150000"/>
              </a:lnSpc>
              <a:defRPr/>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评估编程水平</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defRPr/>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通过建立的评价指标对目标进行各项能力的评估。</a:t>
            </a:r>
          </a:p>
        </p:txBody>
      </p:sp>
      <p:cxnSp>
        <p:nvCxnSpPr>
          <p:cNvPr id="18" name="连接符: 肘形 17"/>
          <p:cNvCxnSpPr/>
          <p:nvPr/>
        </p:nvCxnSpPr>
        <p:spPr>
          <a:xfrm flipV="1">
            <a:off x="3505796" y="4638675"/>
            <a:ext cx="760808" cy="552450"/>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89602" y="4290877"/>
            <a:ext cx="2800350" cy="1800493"/>
          </a:xfrm>
          <a:prstGeom prst="roundRect">
            <a:avLst/>
          </a:prstGeom>
          <a:solidFill>
            <a:srgbClr val="9C68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6670" y="4290878"/>
            <a:ext cx="2633664" cy="1751570"/>
          </a:xfrm>
          <a:prstGeom prst="rect">
            <a:avLst/>
          </a:prstGeom>
        </p:spPr>
        <p:txBody>
          <a:bodyPr wrap="square">
            <a:spAutoFit/>
          </a:bodyPr>
          <a:lstStyle/>
          <a:p>
            <a:pPr algn="ctr">
              <a:lnSpc>
                <a:spcPct val="150000"/>
              </a:lnSpc>
              <a:defRPr/>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分析匹配数据</a:t>
            </a:r>
          </a:p>
          <a:p>
            <a:pPr algn="ctr">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以编程水平为主，编程风格为辅进行合作伙伴匹配。</a:t>
            </a:r>
          </a:p>
        </p:txBody>
      </p:sp>
      <p:cxnSp>
        <p:nvCxnSpPr>
          <p:cNvPr id="22" name="连接符: 肘形 21"/>
          <p:cNvCxnSpPr/>
          <p:nvPr/>
        </p:nvCxnSpPr>
        <p:spPr>
          <a:xfrm>
            <a:off x="7467748" y="4719500"/>
            <a:ext cx="689078" cy="471623"/>
          </a:xfrm>
          <a:prstGeom prst="bentConnector3">
            <a:avLst/>
          </a:prstGeom>
          <a:ln w="12700">
            <a:solidFill>
              <a:srgbClr val="706659"/>
            </a:solidFill>
          </a:ln>
        </p:spPr>
        <p:style>
          <a:lnRef idx="1">
            <a:schemeClr val="accent1"/>
          </a:lnRef>
          <a:fillRef idx="0">
            <a:schemeClr val="accent1"/>
          </a:fillRef>
          <a:effectRef idx="0">
            <a:schemeClr val="accent1"/>
          </a:effectRef>
          <a:fontRef idx="minor">
            <a:schemeClr val="tx1"/>
          </a:fontRef>
        </p:style>
      </p:cxnSp>
      <p:sp>
        <p:nvSpPr>
          <p:cNvPr id="24" name="矩形: 圆角 23"/>
          <p:cNvSpPr/>
          <p:nvPr/>
        </p:nvSpPr>
        <p:spPr>
          <a:xfrm>
            <a:off x="8228557" y="4199647"/>
            <a:ext cx="2800350" cy="1800493"/>
          </a:xfrm>
          <a:prstGeom prst="roundRect">
            <a:avLst/>
          </a:prstGeom>
          <a:solidFill>
            <a:srgbClr val="C43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65625" y="4199648"/>
            <a:ext cx="2633664" cy="1336071"/>
          </a:xfrm>
          <a:prstGeom prst="rect">
            <a:avLst/>
          </a:prstGeom>
        </p:spPr>
        <p:txBody>
          <a:bodyPr wrap="square">
            <a:spAutoFit/>
          </a:bodyPr>
          <a:lstStyle/>
          <a:p>
            <a:pPr algn="ctr">
              <a:lnSpc>
                <a:spcPct val="150000"/>
              </a:lnSpc>
              <a:defRPr/>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得到最佳组配</a:t>
            </a:r>
          </a:p>
          <a:p>
            <a:pPr algn="ctr">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经过层层匹配后得到最佳合作</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cp</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，返回相性值。</a:t>
            </a:r>
          </a:p>
        </p:txBody>
      </p:sp>
      <p:sp>
        <p:nvSpPr>
          <p:cNvPr id="19" name="文本框 18"/>
          <p:cNvSpPr txBox="1"/>
          <p:nvPr/>
        </p:nvSpPr>
        <p:spPr>
          <a:xfrm>
            <a:off x="1400175" y="288460"/>
            <a:ext cx="319214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什么是编程</a:t>
            </a:r>
            <a:r>
              <a:rPr lang="en-US" altLang="zh-CN" sz="2800" b="1" dirty="0">
                <a:solidFill>
                  <a:schemeClr val="bg1"/>
                </a:solidFill>
                <a:latin typeface="微软雅黑" panose="020B0503020204020204" pitchFamily="34" charset="-122"/>
                <a:ea typeface="微软雅黑" panose="020B0503020204020204" pitchFamily="34" charset="-122"/>
              </a:rPr>
              <a:t>cp</a:t>
            </a:r>
            <a:r>
              <a:rPr lang="zh-CN" altLang="en-US" sz="2800" b="1" dirty="0">
                <a:solidFill>
                  <a:schemeClr val="bg1"/>
                </a:solidFill>
                <a:latin typeface="微软雅黑" panose="020B0503020204020204" pitchFamily="34" charset="-122"/>
                <a:ea typeface="微软雅黑" panose="020B0503020204020204" pitchFamily="34" charset="-122"/>
              </a:rPr>
              <a:t>组配？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78" y="1443037"/>
            <a:ext cx="3723732" cy="3214688"/>
          </a:xfrm>
          <a:prstGeom prst="rect">
            <a:avLst/>
          </a:prstGeom>
        </p:spPr>
      </p:pic>
      <p:sp>
        <p:nvSpPr>
          <p:cNvPr id="7" name="矩形 6"/>
          <p:cNvSpPr/>
          <p:nvPr/>
        </p:nvSpPr>
        <p:spPr>
          <a:xfrm>
            <a:off x="6255790" y="2335907"/>
            <a:ext cx="3147978" cy="1830245"/>
          </a:xfrm>
          <a:prstGeom prst="rect">
            <a:avLst/>
          </a:prstGeom>
        </p:spPr>
        <p:txBody>
          <a:bodyPr wrap="none">
            <a:spAutoFit/>
          </a:bodyPr>
          <a:lstStyle/>
          <a:p>
            <a:pPr algn="ctr">
              <a:lnSpc>
                <a:spcPct val="150000"/>
              </a:lnSpc>
            </a:pPr>
            <a:r>
              <a:rPr lang="en-US" altLang="zh-CN" sz="4000" b="1" dirty="0">
                <a:solidFill>
                  <a:schemeClr val="bg1"/>
                </a:solidFill>
                <a:latin typeface="微软雅黑" panose="020B0503020204020204" pitchFamily="34" charset="-122"/>
                <a:ea typeface="微软雅黑" panose="020B0503020204020204" pitchFamily="34" charset="-122"/>
              </a:rPr>
              <a:t>PART  TWO</a:t>
            </a:r>
          </a:p>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原理剖析</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577" y="2000249"/>
            <a:ext cx="4641246" cy="336232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458" y="2178172"/>
            <a:ext cx="4245580" cy="2408116"/>
          </a:xfrm>
          <a:prstGeom prst="rect">
            <a:avLst/>
          </a:prstGeom>
        </p:spPr>
      </p:pic>
      <p:sp>
        <p:nvSpPr>
          <p:cNvPr id="8" name="矩形 7"/>
          <p:cNvSpPr/>
          <p:nvPr/>
        </p:nvSpPr>
        <p:spPr>
          <a:xfrm>
            <a:off x="6734173" y="2257245"/>
            <a:ext cx="5024440" cy="2571666"/>
          </a:xfrm>
          <a:prstGeom prst="rect">
            <a:avLst/>
          </a:prstGeom>
        </p:spPr>
        <p:txBody>
          <a:bodyPr wrap="square">
            <a:spAutoFit/>
          </a:bodyPr>
          <a:lstStyle/>
          <a:p>
            <a:pPr>
              <a:lnSpc>
                <a:spcPct val="150000"/>
              </a:lnSpc>
            </a:pPr>
            <a:r>
              <a:rPr lang="zh-CN" altLang="en-US" sz="2200" dirty="0">
                <a:solidFill>
                  <a:schemeClr val="bg1"/>
                </a:solidFill>
                <a:latin typeface="微软雅黑" panose="020B0503020204020204" pitchFamily="34" charset="-122"/>
                <a:ea typeface="微软雅黑" panose="020B0503020204020204" pitchFamily="34" charset="-122"/>
                <a:cs typeface="+mn-ea"/>
                <a:sym typeface="+mn-lt"/>
              </a:rPr>
              <a:t>结合数据科学基础相关知识，运用</a:t>
            </a:r>
            <a:r>
              <a:rPr lang="en-US" altLang="zh-CN" sz="2200" dirty="0">
                <a:solidFill>
                  <a:schemeClr val="bg1"/>
                </a:solidFill>
                <a:latin typeface="微软雅黑" panose="020B0503020204020204" pitchFamily="34" charset="-122"/>
                <a:ea typeface="微软雅黑" panose="020B0503020204020204" pitchFamily="34" charset="-122"/>
                <a:cs typeface="+mn-ea"/>
                <a:sym typeface="+mn-lt"/>
              </a:rPr>
              <a:t>python</a:t>
            </a:r>
            <a:r>
              <a:rPr lang="zh-CN" altLang="en-US" sz="2200" dirty="0">
                <a:solidFill>
                  <a:schemeClr val="bg1"/>
                </a:solidFill>
                <a:latin typeface="微软雅黑" panose="020B0503020204020204" pitchFamily="34" charset="-122"/>
                <a:ea typeface="微软雅黑" panose="020B0503020204020204" pitchFamily="34" charset="-122"/>
                <a:cs typeface="+mn-ea"/>
                <a:sym typeface="+mn-lt"/>
              </a:rPr>
              <a:t>及相关开发包进行数据处理、能力比对、相关算法匹配以及误差分析，为每一位开发者量身筛选出首选合作伙伴。</a:t>
            </a:r>
          </a:p>
        </p:txBody>
      </p:sp>
      <p:sp>
        <p:nvSpPr>
          <p:cNvPr id="9" name="矩形 8"/>
          <p:cNvSpPr/>
          <p:nvPr/>
        </p:nvSpPr>
        <p:spPr>
          <a:xfrm>
            <a:off x="6388892" y="2000249"/>
            <a:ext cx="5500688" cy="2914651"/>
          </a:xfrm>
          <a:prstGeom prst="rect">
            <a:avLst/>
          </a:prstGeom>
          <a:noFill/>
          <a:ln w="28575">
            <a:gradFill>
              <a:gsLst>
                <a:gs pos="0">
                  <a:schemeClr val="bg1"/>
                </a:gs>
                <a:gs pos="100000">
                  <a:schemeClr val="accent1">
                    <a:lumMod val="45000"/>
                    <a:lumOff val="55000"/>
                    <a:alpha val="0"/>
                  </a:schemeClr>
                </a:gs>
                <a:gs pos="100000">
                  <a:schemeClr val="accent1">
                    <a:lumMod val="45000"/>
                    <a:lumOff val="55000"/>
                  </a:schemeClr>
                </a:gs>
                <a:gs pos="100000">
                  <a:schemeClr val="accent1">
                    <a:lumMod val="30000"/>
                    <a:lumOff val="70000"/>
                  </a:schemeClr>
                </a:gs>
              </a:gsLst>
              <a:lin ang="2400000" scaled="0"/>
            </a:gradFill>
          </a:ln>
        </p:spPr>
        <p:txBody>
          <a:bodyPr wrap="square" rtlCol="0" anchor="ctr">
            <a:spAutoFit/>
          </a:bodyPr>
          <a:lstStyle/>
          <a:p>
            <a:pPr algn="l">
              <a:lnSpc>
                <a:spcPct val="15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400175" y="288460"/>
            <a:ext cx="3142958"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核心原理运作模式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14300"/>
            <a:ext cx="871538" cy="871538"/>
          </a:xfrm>
          <a:prstGeom prst="rect">
            <a:avLst/>
          </a:prstGeom>
        </p:spPr>
      </p:pic>
      <p:sp>
        <p:nvSpPr>
          <p:cNvPr id="5" name="文本框 4"/>
          <p:cNvSpPr txBox="1"/>
          <p:nvPr/>
        </p:nvSpPr>
        <p:spPr>
          <a:xfrm>
            <a:off x="1400175" y="288460"/>
            <a:ext cx="3142958"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核心原理运作模式</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8447"/>
            <a:ext cx="12192000" cy="3628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自定义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1F497D"/>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a:lnSpc>
            <a:spcPct val="150000"/>
          </a:lnSpc>
          <a:defRPr dirty="0">
            <a:solidFill>
              <a:schemeClr val="bg1"/>
            </a:solidFill>
            <a:latin typeface="微软雅黑" panose="020B0503020204020204" pitchFamily="34" charset="-122"/>
            <a:ea typeface="微软雅黑" panose="020B0503020204020204" pitchFamily="34" charset="-122"/>
            <a:cs typeface="+mn-ea"/>
            <a:sym typeface="+mn-l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TotalTime>
  <Words>475</Words>
  <Application>Microsoft Office PowerPoint</Application>
  <PresentationFormat>宽屏</PresentationFormat>
  <Paragraphs>62</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Calibri</vt:lpstr>
      <vt:lpstr>Arial</vt:lpstr>
      <vt:lpstr>黑体</vt:lpstr>
      <vt:lpstr>等线</vt:lpstr>
      <vt:lpstr>微软雅黑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魏凯旋</cp:lastModifiedBy>
  <cp:revision>200</cp:revision>
  <dcterms:created xsi:type="dcterms:W3CDTF">2017-08-18T03:02:00Z</dcterms:created>
  <dcterms:modified xsi:type="dcterms:W3CDTF">2020-07-02T07:43:02Z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